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69" r:id="rId5"/>
    <p:sldId id="259" r:id="rId6"/>
    <p:sldId id="270" r:id="rId7"/>
    <p:sldId id="273" r:id="rId8"/>
    <p:sldId id="272" r:id="rId9"/>
    <p:sldId id="274" r:id="rId10"/>
    <p:sldId id="277" r:id="rId11"/>
    <p:sldId id="307" r:id="rId12"/>
    <p:sldId id="284" r:id="rId13"/>
    <p:sldId id="275" r:id="rId14"/>
    <p:sldId id="278" r:id="rId15"/>
    <p:sldId id="283" r:id="rId16"/>
    <p:sldId id="285" r:id="rId17"/>
    <p:sldId id="287" r:id="rId18"/>
    <p:sldId id="301" r:id="rId19"/>
    <p:sldId id="302" r:id="rId20"/>
    <p:sldId id="303" r:id="rId21"/>
    <p:sldId id="304" r:id="rId22"/>
    <p:sldId id="305" r:id="rId23"/>
    <p:sldId id="309" r:id="rId24"/>
    <p:sldId id="310" r:id="rId25"/>
    <p:sldId id="280" r:id="rId26"/>
    <p:sldId id="308" r:id="rId27"/>
    <p:sldId id="306" r:id="rId28"/>
    <p:sldId id="311" r:id="rId29"/>
    <p:sldId id="268"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yv9lt+UX/BFELfCtP4lWjssHY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80415-17A6-43DE-A5B4-2A3D13572C4F}">
  <a:tblStyle styleId="{2B380415-17A6-43DE-A5B4-2A3D13572C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4" d="100"/>
          <a:sy n="104" d="100"/>
        </p:scale>
        <p:origin x="75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9D-4AED-A799-BE16545257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9D-4AED-A799-BE16545257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9D-4AED-A799-BE16545257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9D-4AED-A799-BE1654525756}"/>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Test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5F6-4FAB-A4D1-CDB37A0888ED}"/>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3-75F6-4FAB-A4D1-CDB37A0888ED}"/>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57A5EDB8-EA4A-4791-894D-4AE10B66A46C}"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1-75F6-4FAB-A4D1-CDB37A0888ED}"/>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0CBA3795-44BA-4A68-B502-BC43947334A4}"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3-75F6-4FAB-A4D1-CDB37A0888ED}"/>
                </c:ext>
              </c:extLst>
            </c:dLbl>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412</c:v>
                </c:pt>
                <c:pt idx="1">
                  <c:v>409</c:v>
                </c:pt>
              </c:numCache>
            </c:numRef>
          </c:val>
          <c:extLst>
            <c:ext xmlns:c16="http://schemas.microsoft.com/office/drawing/2014/chart" uri="{C3380CC4-5D6E-409C-BE32-E72D297353CC}">
              <c16:uniqueId val="{00000004-75F6-4FAB-A4D1-CDB37A0888ED}"/>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1D-423C-A917-798184983E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1D-423C-A917-798184983E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1D-423C-A917-798184983E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1D-423C-A917-798184983ED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49-4DA6-B2DB-E8DC8BDA6D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49-4DA6-B2DB-E8DC8BDA6D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49-4DA6-B2DB-E8DC8BDA6D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49-4DA6-B2DB-E8DC8BDA6D6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F8-4D97-972A-3E16CAABB3F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F8-4D97-972A-3E16CAABB3F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8-4D97-972A-3E16CAABB3F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F8-4D97-972A-3E16CAABB3FA}"/>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6"/>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rgbClr val="80BC00"/>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dPt>
            <c:idx val="0"/>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3-FE9A-4C9E-B5E5-536D6313177E}"/>
              </c:ext>
            </c:extLst>
          </c:dPt>
          <c:dPt>
            <c:idx val="1"/>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2-FE9A-4C9E-B5E5-536D6313177E}"/>
              </c:ext>
            </c:extLst>
          </c:dPt>
          <c:dPt>
            <c:idx val="2"/>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0-FE9A-4C9E-B5E5-536D6313177E}"/>
              </c:ext>
            </c:extLst>
          </c:dPt>
          <c:dPt>
            <c:idx val="3"/>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1-FE9A-4C9E-B5E5-536D6313177E}"/>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Train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804-4E6B-9701-79679EE70B7B}"/>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1-2804-4E6B-9701-79679EE70B7B}"/>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57A5EDB8-EA4A-4791-894D-4AE10B66A46C}"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2-2804-4E6B-9701-79679EE70B7B}"/>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0CBA3795-44BA-4A68-B502-BC43947334A4}"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1-2804-4E6B-9701-79679EE70B7B}"/>
                </c:ext>
              </c:extLst>
            </c:dLbl>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1061</c:v>
                </c:pt>
                <c:pt idx="1">
                  <c:v>688</c:v>
                </c:pt>
              </c:numCache>
            </c:numRef>
          </c:val>
          <c:extLst>
            <c:ext xmlns:c16="http://schemas.microsoft.com/office/drawing/2014/chart" uri="{C3380CC4-5D6E-409C-BE32-E72D297353CC}">
              <c16:uniqueId val="{00000000-2804-4E6B-9701-79679EE70B7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1264728</cx:pt>
          <cx:pt idx="1">1263062</cx:pt>
          <cx:pt idx="2">1263062</cx:pt>
          <cx:pt idx="3">1226396</cx:pt>
          <cx:pt idx="4">1094673</cx:pt>
          <cx:pt idx="5">1021827</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B64D8ABB-06EC-4872-9A4B-B2FE63A1D5D5}">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202652</cx:pt>
          <cx:pt idx="1">202652</cx:pt>
          <cx:pt idx="2">202620</cx:pt>
          <cx:pt idx="3">172478</cx:pt>
          <cx:pt idx="4">129827</cx:pt>
          <cx:pt idx="5">129827</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53173755-41C2-4209-8AEC-1248852CCA9E}">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72812</cx:pt>
          <cx:pt idx="1">72810</cx:pt>
          <cx:pt idx="2">72810</cx:pt>
          <cx:pt idx="3">70865</cx:pt>
          <cx:pt idx="4">56779</cx:pt>
          <cx:pt idx="5">52454</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912B18F8-0FD3-4528-A0DE-315C1F31C30E}">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13262</cx:pt>
          <cx:pt idx="1">13262</cx:pt>
          <cx:pt idx="2">13262</cx:pt>
          <cx:pt idx="3">11450</cx:pt>
          <cx:pt idx="4">7044</cx:pt>
          <cx:pt idx="5">7044</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E8E4FA51-FCB7-48D5-9873-B77731DD5BA9}">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21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491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85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317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91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18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638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0144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8140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3767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4461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Prec</a:t>
            </a:r>
            <a:r>
              <a:rPr lang="en-US" dirty="0"/>
              <a:t> = TP / (TP+FP)</a:t>
            </a:r>
          </a:p>
          <a:p>
            <a:pPr marL="0" lvl="0" indent="0" algn="l" rtl="0">
              <a:lnSpc>
                <a:spcPct val="100000"/>
              </a:lnSpc>
              <a:spcBef>
                <a:spcPts val="0"/>
              </a:spcBef>
              <a:spcAft>
                <a:spcPts val="0"/>
              </a:spcAft>
              <a:buSzPts val="1400"/>
              <a:buNone/>
            </a:pPr>
            <a:r>
              <a:rPr lang="en-US" dirty="0"/>
              <a:t>RECALL = TP / (TP + FN)</a:t>
            </a:r>
          </a:p>
          <a:p>
            <a:pPr marL="0" lvl="0" indent="0" algn="l" rtl="0">
              <a:lnSpc>
                <a:spcPct val="100000"/>
              </a:lnSpc>
              <a:spcBef>
                <a:spcPts val="0"/>
              </a:spcBef>
              <a:spcAft>
                <a:spcPts val="0"/>
              </a:spcAft>
              <a:buSzPts val="1400"/>
              <a:buNone/>
            </a:pPr>
            <a:r>
              <a:rPr lang="en-US" dirty="0"/>
              <a:t>F1 = 2 (</a:t>
            </a:r>
            <a:r>
              <a:rPr lang="en-US" dirty="0" err="1"/>
              <a:t>Prec</a:t>
            </a:r>
            <a:r>
              <a:rPr lang="en-US" dirty="0"/>
              <a:t> * RECALL) / (</a:t>
            </a:r>
            <a:r>
              <a:rPr lang="en-US" dirty="0" err="1"/>
              <a:t>Prec</a:t>
            </a:r>
            <a:r>
              <a:rPr lang="en-US" dirty="0"/>
              <a:t> + Recall)</a:t>
            </a:r>
            <a:endParaRPr dirty="0"/>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1566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Prec</a:t>
            </a:r>
            <a:r>
              <a:rPr lang="en-US" dirty="0"/>
              <a:t> = TP / (TP+FP)</a:t>
            </a:r>
          </a:p>
          <a:p>
            <a:pPr marL="0" lvl="0" indent="0" algn="l" rtl="0">
              <a:lnSpc>
                <a:spcPct val="100000"/>
              </a:lnSpc>
              <a:spcBef>
                <a:spcPts val="0"/>
              </a:spcBef>
              <a:spcAft>
                <a:spcPts val="0"/>
              </a:spcAft>
              <a:buSzPts val="1400"/>
              <a:buNone/>
            </a:pPr>
            <a:r>
              <a:rPr lang="en-US" dirty="0"/>
              <a:t>RECALL = TP / (TP + FN)</a:t>
            </a:r>
          </a:p>
          <a:p>
            <a:pPr marL="0" lvl="0" indent="0" algn="l" rtl="0">
              <a:lnSpc>
                <a:spcPct val="100000"/>
              </a:lnSpc>
              <a:spcBef>
                <a:spcPts val="0"/>
              </a:spcBef>
              <a:spcAft>
                <a:spcPts val="0"/>
              </a:spcAft>
              <a:buSzPts val="1400"/>
              <a:buNone/>
            </a:pPr>
            <a:r>
              <a:rPr lang="en-US" dirty="0"/>
              <a:t>F1 = 2 (</a:t>
            </a:r>
            <a:r>
              <a:rPr lang="en-US" dirty="0" err="1"/>
              <a:t>Prec</a:t>
            </a:r>
            <a:r>
              <a:rPr lang="en-US" dirty="0"/>
              <a:t> * RECALL) / (</a:t>
            </a:r>
            <a:r>
              <a:rPr lang="en-US" dirty="0" err="1"/>
              <a:t>Prec</a:t>
            </a:r>
            <a:r>
              <a:rPr lang="en-US" dirty="0"/>
              <a:t> + Recall)</a:t>
            </a:r>
            <a:endParaRPr dirty="0"/>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258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19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76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992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82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3692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
  <p:cSld name="Титул">
    <p:spTree>
      <p:nvGrpSpPr>
        <p:cNvPr id="1" name="Shape 14"/>
        <p:cNvGrpSpPr/>
        <p:nvPr/>
      </p:nvGrpSpPr>
      <p:grpSpPr>
        <a:xfrm>
          <a:off x="0" y="0"/>
          <a:ext cx="0" cy="0"/>
          <a:chOff x="0" y="0"/>
          <a:chExt cx="0" cy="0"/>
        </a:xfrm>
      </p:grpSpPr>
      <p:sp>
        <p:nvSpPr>
          <p:cNvPr id="15" name="Google Shape;15;p2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2"/>
          <p:cNvSpPr txBox="1">
            <a:spLocks noGrp="1"/>
          </p:cNvSpPr>
          <p:nvPr>
            <p:ph type="subTitle" idx="1"/>
          </p:nvPr>
        </p:nvSpPr>
        <p:spPr>
          <a:xfrm>
            <a:off x="620489" y="5596154"/>
            <a:ext cx="5921628"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22"/>
          <p:cNvPicPr preferRelativeResize="0"/>
          <p:nvPr/>
        </p:nvPicPr>
        <p:blipFill rotWithShape="1">
          <a:blip r:embed="rId2">
            <a:alphaModFix/>
          </a:blip>
          <a:srcRect/>
          <a:stretch/>
        </p:blipFill>
        <p:spPr>
          <a:xfrm>
            <a:off x="0" y="-1"/>
            <a:ext cx="12191999" cy="4199467"/>
          </a:xfrm>
          <a:prstGeom prst="rect">
            <a:avLst/>
          </a:prstGeom>
          <a:noFill/>
          <a:ln>
            <a:noFill/>
          </a:ln>
        </p:spPr>
      </p:pic>
      <p:sp>
        <p:nvSpPr>
          <p:cNvPr id="18" name="Google Shape;18;p22"/>
          <p:cNvSpPr txBox="1">
            <a:spLocks noGrp="1"/>
          </p:cNvSpPr>
          <p:nvPr>
            <p:ph type="body" idx="2"/>
          </p:nvPr>
        </p:nvSpPr>
        <p:spPr>
          <a:xfrm>
            <a:off x="620489" y="6088616"/>
            <a:ext cx="5921627" cy="3379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2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Иконки (синий)">
  <p:cSld name="Иконки (синий)">
    <p:spTree>
      <p:nvGrpSpPr>
        <p:cNvPr id="1" name="Shape 125"/>
        <p:cNvGrpSpPr/>
        <p:nvPr/>
      </p:nvGrpSpPr>
      <p:grpSpPr>
        <a:xfrm>
          <a:off x="0" y="0"/>
          <a:ext cx="0" cy="0"/>
          <a:chOff x="0" y="0"/>
          <a:chExt cx="0" cy="0"/>
        </a:xfrm>
      </p:grpSpPr>
      <p:sp>
        <p:nvSpPr>
          <p:cNvPr id="126" name="Google Shape;126;p35"/>
          <p:cNvSpPr txBox="1">
            <a:spLocks noGrp="1"/>
          </p:cNvSpPr>
          <p:nvPr>
            <p:ph type="ctrTitle"/>
          </p:nvPr>
        </p:nvSpPr>
        <p:spPr>
          <a:xfrm>
            <a:off x="635003"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7" name="Google Shape;127;p35"/>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128" name="Google Shape;128;p35"/>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129" name="Google Shape;129;p35"/>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130" name="Google Shape;130;p35"/>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131" name="Google Shape;131;p35"/>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132" name="Google Shape;132;p35"/>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133" name="Google Shape;133;p35"/>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34" name="Google Shape;134;p35"/>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35" name="Google Shape;135;p35"/>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36" name="Google Shape;136;p35"/>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37" name="Google Shape;137;p35"/>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38" name="Google Shape;138;p35"/>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39" name="Google Shape;139;p35"/>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40" name="Google Shape;140;p35"/>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41" name="Google Shape;141;p35"/>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42" name="Google Shape;142;p35"/>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43" name="Google Shape;143;p35"/>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44" name="Google Shape;144;p35"/>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45" name="Google Shape;145;p35"/>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46" name="Google Shape;146;p35"/>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47" name="Google Shape;147;p35"/>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48" name="Google Shape;148;p35"/>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49" name="Google Shape;149;p35"/>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50" name="Google Shape;150;p35"/>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51" name="Google Shape;151;p35"/>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52" name="Google Shape;152;p35"/>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53" name="Google Shape;153;p35"/>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54" name="Google Shape;154;p35"/>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55" name="Google Shape;155;p35"/>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56" name="Google Shape;156;p35"/>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57" name="Google Shape;157;p35"/>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58" name="Google Shape;158;p35"/>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Круговая диаграмма (зеленый)">
  <p:cSld name="Круговая диаграмма (зеленый)">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2" name="Google Shape;162;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3" name="Google Shape;163;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64" name="Google Shape;164;p3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Круговая диаграмма (синий)">
  <p:cSld name="Круговая диаграмма (синий)">
    <p:spTree>
      <p:nvGrpSpPr>
        <p:cNvPr id="1" name="Shape 165"/>
        <p:cNvGrpSpPr/>
        <p:nvPr/>
      </p:nvGrpSpPr>
      <p:grpSpPr>
        <a:xfrm>
          <a:off x="0" y="0"/>
          <a:ext cx="0" cy="0"/>
          <a:chOff x="0" y="0"/>
          <a:chExt cx="0" cy="0"/>
        </a:xfrm>
      </p:grpSpPr>
      <p:sp>
        <p:nvSpPr>
          <p:cNvPr id="166" name="Google Shape;166;p37"/>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7"/>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8" name="Google Shape;168;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9" name="Google Shape;169;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70" name="Google Shape;170;p37"/>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Гистограмма (зеленый)">
  <p:cSld name="Гистограмма (зеленый)">
    <p:spTree>
      <p:nvGrpSpPr>
        <p:cNvPr id="1" name="Shape 171"/>
        <p:cNvGrpSpPr/>
        <p:nvPr/>
      </p:nvGrpSpPr>
      <p:grpSpPr>
        <a:xfrm>
          <a:off x="0" y="0"/>
          <a:ext cx="0" cy="0"/>
          <a:chOff x="0" y="0"/>
          <a:chExt cx="0" cy="0"/>
        </a:xfrm>
      </p:grpSpPr>
      <p:sp>
        <p:nvSpPr>
          <p:cNvPr id="172" name="Google Shape;172;p38"/>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8"/>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74" name="Google Shape;174;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5" name="Google Shape;175;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76" name="Google Shape;176;p3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Гистограмма (синий)">
  <p:cSld name="Гистограмма (синий)">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9"/>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80" name="Google Shape;180;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1" name="Google Shape;181;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39"/>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аблица (зеленый)">
  <p:cSld name="Таблица (зеленый)">
    <p:spTree>
      <p:nvGrpSpPr>
        <p:cNvPr id="1" name="Shape 183"/>
        <p:cNvGrpSpPr/>
        <p:nvPr/>
      </p:nvGrpSpPr>
      <p:grpSpPr>
        <a:xfrm>
          <a:off x="0" y="0"/>
          <a:ext cx="0" cy="0"/>
          <a:chOff x="0" y="0"/>
          <a:chExt cx="0" cy="0"/>
        </a:xfrm>
      </p:grpSpPr>
      <p:sp>
        <p:nvSpPr>
          <p:cNvPr id="184" name="Google Shape;184;p40"/>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5" name="Google Shape;185;p40"/>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6" name="Google Shape;186;p40"/>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Таблица (синий)">
  <p:cSld name="Таблица (синий)">
    <p:spTree>
      <p:nvGrpSpPr>
        <p:cNvPr id="1" name="Shape 187"/>
        <p:cNvGrpSpPr/>
        <p:nvPr/>
      </p:nvGrpSpPr>
      <p:grpSpPr>
        <a:xfrm>
          <a:off x="0" y="0"/>
          <a:ext cx="0" cy="0"/>
          <a:chOff x="0" y="0"/>
          <a:chExt cx="0" cy="0"/>
        </a:xfrm>
      </p:grpSpPr>
      <p:sp>
        <p:nvSpPr>
          <p:cNvPr id="188" name="Google Shape;188;p41"/>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9" name="Google Shape;189;p41"/>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41"/>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хема (зеленый)">
  <p:cSld name="Схема (зеленый)">
    <p:spTree>
      <p:nvGrpSpPr>
        <p:cNvPr id="1" name="Shape 191"/>
        <p:cNvGrpSpPr/>
        <p:nvPr/>
      </p:nvGrpSpPr>
      <p:grpSpPr>
        <a:xfrm>
          <a:off x="0" y="0"/>
          <a:ext cx="0" cy="0"/>
          <a:chOff x="0" y="0"/>
          <a:chExt cx="0" cy="0"/>
        </a:xfrm>
      </p:grpSpPr>
      <p:sp>
        <p:nvSpPr>
          <p:cNvPr id="192" name="Google Shape;192;p42"/>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2"/>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Схема (синий)">
  <p:cSld name="Схема (синий)">
    <p:spTree>
      <p:nvGrpSpPr>
        <p:cNvPr id="1" name="Shape 194"/>
        <p:cNvGrpSpPr/>
        <p:nvPr/>
      </p:nvGrpSpPr>
      <p:grpSpPr>
        <a:xfrm>
          <a:off x="0" y="0"/>
          <a:ext cx="0" cy="0"/>
          <a:chOff x="0" y="0"/>
          <a:chExt cx="0" cy="0"/>
        </a:xfrm>
      </p:grpSpPr>
      <p:sp>
        <p:nvSpPr>
          <p:cNvPr id="195" name="Google Shape;195;p43"/>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раздела (синий)">
  <p:cSld name="Заголовок раздела (синий)">
    <p:bg>
      <p:bgPr>
        <a:solidFill>
          <a:srgbClr val="0071CE"/>
        </a:solidFill>
        <a:effectLst/>
      </p:bgPr>
    </p:bg>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екст+картинка (синий)">
  <p:cSld name="текст+картинка (синий)">
    <p:spTree>
      <p:nvGrpSpPr>
        <p:cNvPr id="1" name="Shape 22"/>
        <p:cNvGrpSpPr/>
        <p:nvPr/>
      </p:nvGrpSpPr>
      <p:grpSpPr>
        <a:xfrm>
          <a:off x="0" y="0"/>
          <a:ext cx="0" cy="0"/>
          <a:chOff x="0" y="0"/>
          <a:chExt cx="0" cy="0"/>
        </a:xfrm>
      </p:grpSpPr>
      <p:sp>
        <p:nvSpPr>
          <p:cNvPr id="23" name="Google Shape;23;p24"/>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subTitle" idx="1"/>
          </p:nvPr>
        </p:nvSpPr>
        <p:spPr>
          <a:xfrm>
            <a:off x="620489" y="1948079"/>
            <a:ext cx="5703917"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4"/>
          <p:cNvSpPr>
            <a:spLocks noGrp="1"/>
          </p:cNvSpPr>
          <p:nvPr>
            <p:ph type="pic" idx="2"/>
          </p:nvPr>
        </p:nvSpPr>
        <p:spPr>
          <a:xfrm>
            <a:off x="6734629" y="1948079"/>
            <a:ext cx="4619172" cy="3982547"/>
          </a:xfrm>
          <a:prstGeom prst="rect">
            <a:avLst/>
          </a:prstGeom>
          <a:noFill/>
          <a:ln>
            <a:noFill/>
          </a:ln>
        </p:spPr>
      </p:sp>
      <p:sp>
        <p:nvSpPr>
          <p:cNvPr id="26" name="Google Shape;26;p24"/>
          <p:cNvSpPr txBox="1">
            <a:spLocks noGrp="1"/>
          </p:cNvSpPr>
          <p:nvPr>
            <p:ph type="body" idx="3"/>
          </p:nvPr>
        </p:nvSpPr>
        <p:spPr>
          <a:xfrm>
            <a:off x="620488" y="3308782"/>
            <a:ext cx="5703917" cy="262184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4"/>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картинка (зеленый) 2">
  <p:cSld name="Текст+картинка (зеленый) 2">
    <p:spTree>
      <p:nvGrpSpPr>
        <p:cNvPr id="1" name="Shape 28"/>
        <p:cNvGrpSpPr/>
        <p:nvPr/>
      </p:nvGrpSpPr>
      <p:grpSpPr>
        <a:xfrm>
          <a:off x="0" y="0"/>
          <a:ext cx="0" cy="0"/>
          <a:chOff x="0" y="0"/>
          <a:chExt cx="0" cy="0"/>
        </a:xfrm>
      </p:grpSpPr>
      <p:sp>
        <p:nvSpPr>
          <p:cNvPr id="29" name="Google Shape;29;p25"/>
          <p:cNvSpPr>
            <a:spLocks noGrp="1"/>
          </p:cNvSpPr>
          <p:nvPr>
            <p:ph type="pic" idx="2"/>
          </p:nvPr>
        </p:nvSpPr>
        <p:spPr>
          <a:xfrm>
            <a:off x="6734630" y="0"/>
            <a:ext cx="5457370" cy="6857999"/>
          </a:xfrm>
          <a:prstGeom prst="rect">
            <a:avLst/>
          </a:prstGeom>
          <a:noFill/>
          <a:ln>
            <a:noFill/>
          </a:ln>
        </p:spPr>
      </p:sp>
      <p:sp>
        <p:nvSpPr>
          <p:cNvPr id="30" name="Google Shape;30;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25"/>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body" idx="3"/>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5"/>
          <p:cNvSpPr txBox="1">
            <a:spLocks noGrp="1"/>
          </p:cNvSpPr>
          <p:nvPr>
            <p:ph type="body" idx="4"/>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кст+картинка (синий) 2">
  <p:cSld name="Текст+картинка (синий) 2">
    <p:spTree>
      <p:nvGrpSpPr>
        <p:cNvPr id="1" name="Shape 37"/>
        <p:cNvGrpSpPr/>
        <p:nvPr/>
      </p:nvGrpSpPr>
      <p:grpSpPr>
        <a:xfrm>
          <a:off x="0" y="0"/>
          <a:ext cx="0" cy="0"/>
          <a:chOff x="0" y="0"/>
          <a:chExt cx="0" cy="0"/>
        </a:xfrm>
      </p:grpSpPr>
      <p:sp>
        <p:nvSpPr>
          <p:cNvPr id="38" name="Google Shape;38;p26"/>
          <p:cNvSpPr>
            <a:spLocks noGrp="1"/>
          </p:cNvSpPr>
          <p:nvPr>
            <p:ph type="pic" idx="2"/>
          </p:nvPr>
        </p:nvSpPr>
        <p:spPr>
          <a:xfrm>
            <a:off x="6734630" y="0"/>
            <a:ext cx="5457370" cy="6857999"/>
          </a:xfrm>
          <a:prstGeom prst="rect">
            <a:avLst/>
          </a:prstGeom>
          <a:noFill/>
          <a:ln>
            <a:noFill/>
          </a:ln>
        </p:spPr>
      </p:sp>
      <p:sp>
        <p:nvSpPr>
          <p:cNvPr id="39" name="Google Shape;39;p26"/>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atin typeface="Calibri"/>
                <a:ea typeface="Calibri"/>
                <a:cs typeface="Calibri"/>
                <a:sym typeface="Calibri"/>
              </a:defRPr>
            </a:lvl1pPr>
            <a:lvl2pPr marL="914400" lvl="1" indent="-317500" algn="l">
              <a:lnSpc>
                <a:spcPct val="90000"/>
              </a:lnSpc>
              <a:spcBef>
                <a:spcPts val="500"/>
              </a:spcBef>
              <a:spcAft>
                <a:spcPts val="0"/>
              </a:spcAft>
              <a:buClr>
                <a:srgbClr val="80BC00"/>
              </a:buClr>
              <a:buSzPts val="1400"/>
              <a:buFont typeface="Noto Sans"/>
              <a:buChar char="▪"/>
              <a:defRPr sz="1400">
                <a:latin typeface="Calibri"/>
                <a:ea typeface="Calibri"/>
                <a:cs typeface="Calibri"/>
                <a:sym typeface="Calibri"/>
              </a:defRPr>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3"/>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43" name="Google Shape;43;p26"/>
          <p:cNvSpPr/>
          <p:nvPr/>
        </p:nvSpPr>
        <p:spPr>
          <a:xfrm>
            <a:off x="0" y="1733552"/>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6"/>
          <p:cNvSpPr txBox="1">
            <a:spLocks noGrp="1"/>
          </p:cNvSpPr>
          <p:nvPr>
            <p:ph type="subTitle" idx="4"/>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подзаголовок (синий)">
  <p:cSld name="Заголовок+подзаголовок (синий)">
    <p:spTree>
      <p:nvGrpSpPr>
        <p:cNvPr id="1" name="Shape 52"/>
        <p:cNvGrpSpPr/>
        <p:nvPr/>
      </p:nvGrpSpPr>
      <p:grpSpPr>
        <a:xfrm>
          <a:off x="0" y="0"/>
          <a:ext cx="0" cy="0"/>
          <a:chOff x="0" y="0"/>
          <a:chExt cx="0" cy="0"/>
        </a:xfrm>
      </p:grpSpPr>
      <p:sp>
        <p:nvSpPr>
          <p:cNvPr id="53" name="Google Shape;53;p28"/>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a:spLocks noGrp="1"/>
          </p:cNvSpPr>
          <p:nvPr>
            <p:ph type="pic" idx="2"/>
          </p:nvPr>
        </p:nvSpPr>
        <p:spPr>
          <a:xfrm>
            <a:off x="6734629" y="1948079"/>
            <a:ext cx="4619172" cy="3982547"/>
          </a:xfrm>
          <a:prstGeom prst="rect">
            <a:avLst/>
          </a:prstGeom>
          <a:noFill/>
          <a:ln>
            <a:noFill/>
          </a:ln>
        </p:spPr>
      </p:sp>
      <p:sp>
        <p:nvSpPr>
          <p:cNvPr id="55" name="Google Shape;55;p28"/>
          <p:cNvSpPr txBox="1">
            <a:spLocks noGrp="1"/>
          </p:cNvSpPr>
          <p:nvPr>
            <p:ph type="body" idx="1"/>
          </p:nvPr>
        </p:nvSpPr>
        <p:spPr>
          <a:xfrm>
            <a:off x="620489" y="3981796"/>
            <a:ext cx="5703916" cy="194882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8"/>
          <p:cNvSpPr txBox="1">
            <a:spLocks noGrp="1"/>
          </p:cNvSpPr>
          <p:nvPr>
            <p:ph type="body" idx="3"/>
          </p:nvPr>
        </p:nvSpPr>
        <p:spPr>
          <a:xfrm>
            <a:off x="620490" y="2602640"/>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8"/>
          <p:cNvSpPr txBox="1">
            <a:spLocks noGrp="1"/>
          </p:cNvSpPr>
          <p:nvPr>
            <p:ph type="body" idx="4"/>
          </p:nvPr>
        </p:nvSpPr>
        <p:spPr>
          <a:xfrm>
            <a:off x="620490" y="137942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80BC00"/>
              </a:buClr>
              <a:buSzPts val="2000"/>
              <a:buFont typeface="Arial"/>
              <a:buNone/>
              <a:defRPr sz="2000">
                <a:solidFill>
                  <a:srgbClr val="80BC00"/>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крывающий слайд">
  <p:cSld name="Закрывающий слайд">
    <p:spTree>
      <p:nvGrpSpPr>
        <p:cNvPr id="1" name="Shape 83"/>
        <p:cNvGrpSpPr/>
        <p:nvPr/>
      </p:nvGrpSpPr>
      <p:grpSpPr>
        <a:xfrm>
          <a:off x="0" y="0"/>
          <a:ext cx="0" cy="0"/>
          <a:chOff x="0" y="0"/>
          <a:chExt cx="0" cy="0"/>
        </a:xfrm>
      </p:grpSpPr>
      <p:sp>
        <p:nvSpPr>
          <p:cNvPr id="84" name="Google Shape;84;p3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2"/>
          <p:cNvSpPr txBox="1">
            <a:spLocks noGrp="1"/>
          </p:cNvSpPr>
          <p:nvPr>
            <p:ph type="subTitle" idx="1"/>
          </p:nvPr>
        </p:nvSpPr>
        <p:spPr>
          <a:xfrm>
            <a:off x="620489" y="5596154"/>
            <a:ext cx="5921627"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6" name="Google Shape;86;p32"/>
          <p:cNvSpPr txBox="1">
            <a:spLocks noGrp="1"/>
          </p:cNvSpPr>
          <p:nvPr>
            <p:ph type="body" idx="2"/>
          </p:nvPr>
        </p:nvSpPr>
        <p:spPr>
          <a:xfrm>
            <a:off x="620490" y="6088616"/>
            <a:ext cx="5921626" cy="337921"/>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2"/>
          <p:cNvPicPr preferRelativeResize="0"/>
          <p:nvPr/>
        </p:nvPicPr>
        <p:blipFill rotWithShape="1">
          <a:blip r:embed="rId2">
            <a:alphaModFix/>
          </a:blip>
          <a:srcRect/>
          <a:stretch/>
        </p:blipFill>
        <p:spPr>
          <a:xfrm>
            <a:off x="0" y="0"/>
            <a:ext cx="12192000" cy="4199467"/>
          </a:xfrm>
          <a:prstGeom prst="rect">
            <a:avLst/>
          </a:prstGeom>
          <a:noFill/>
          <a:ln>
            <a:noFill/>
          </a:ln>
        </p:spPr>
      </p:pic>
      <p:pic>
        <p:nvPicPr>
          <p:cNvPr id="88" name="Google Shape;88;p3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раздела (зеленый)">
  <p:cSld name="Заголовок раздела (зеленый)">
    <p:bg>
      <p:bgPr>
        <a:solidFill>
          <a:srgbClr val="80BC00"/>
        </a:solidFill>
        <a:effectLst/>
      </p:bgPr>
    </p:bg>
    <p:spTree>
      <p:nvGrpSpPr>
        <p:cNvPr id="1" name="Shape 89"/>
        <p:cNvGrpSpPr/>
        <p:nvPr/>
      </p:nvGrpSpPr>
      <p:grpSpPr>
        <a:xfrm>
          <a:off x="0" y="0"/>
          <a:ext cx="0" cy="0"/>
          <a:chOff x="0" y="0"/>
          <a:chExt cx="0" cy="0"/>
        </a:xfrm>
      </p:grpSpPr>
      <p:sp>
        <p:nvSpPr>
          <p:cNvPr id="90" name="Google Shape;90;p3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Иконки (зеленый)">
  <p:cSld name="Иконки (зеленый)">
    <p:spTree>
      <p:nvGrpSpPr>
        <p:cNvPr id="1" name="Shape 91"/>
        <p:cNvGrpSpPr/>
        <p:nvPr/>
      </p:nvGrpSpPr>
      <p:grpSpPr>
        <a:xfrm>
          <a:off x="0" y="0"/>
          <a:ext cx="0" cy="0"/>
          <a:chOff x="0" y="0"/>
          <a:chExt cx="0" cy="0"/>
        </a:xfrm>
      </p:grpSpPr>
      <p:sp>
        <p:nvSpPr>
          <p:cNvPr id="92" name="Google Shape;92;p34"/>
          <p:cNvSpPr txBox="1">
            <a:spLocks noGrp="1"/>
          </p:cNvSpPr>
          <p:nvPr>
            <p:ph type="ctrTitle"/>
          </p:nvPr>
        </p:nvSpPr>
        <p:spPr>
          <a:xfrm>
            <a:off x="838199"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 name="Google Shape;93;p34"/>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94" name="Google Shape;94;p34"/>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95" name="Google Shape;95;p34"/>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96" name="Google Shape;96;p34"/>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97" name="Google Shape;97;p34"/>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98" name="Google Shape;98;p34"/>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99" name="Google Shape;99;p34"/>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00" name="Google Shape;100;p34"/>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01" name="Google Shape;101;p34"/>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02" name="Google Shape;102;p34"/>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03" name="Google Shape;103;p34"/>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04" name="Google Shape;104;p34"/>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05" name="Google Shape;105;p34"/>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06" name="Google Shape;106;p34"/>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07" name="Google Shape;107;p34"/>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08" name="Google Shape;108;p34"/>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09" name="Google Shape;109;p34"/>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10" name="Google Shape;110;p34"/>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11" name="Google Shape;111;p34"/>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12" name="Google Shape;112;p34"/>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13" name="Google Shape;113;p34"/>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14" name="Google Shape;114;p34"/>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15" name="Google Shape;115;p34"/>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16" name="Google Shape;116;p34"/>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17" name="Google Shape;117;p34"/>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18" name="Google Shape;118;p34"/>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19" name="Google Shape;119;p34"/>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20" name="Google Shape;120;p34"/>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21" name="Google Shape;121;p34"/>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22" name="Google Shape;122;p34"/>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23" name="Google Shape;123;p34"/>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24" name="Google Shape;124;p34"/>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602037"/>
            <a:ext cx="10515600" cy="10826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1CE"/>
              </a:buClr>
              <a:buSzPts val="3600"/>
              <a:buFont typeface="Calibri"/>
              <a:buNone/>
              <a:defRPr sz="3600" b="0" i="0" u="none" strike="noStrike" cap="none">
                <a:solidFill>
                  <a:srgbClr val="0071C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2078183"/>
            <a:ext cx="10515600" cy="40067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catalyst-team/catalyst" TargetMode="External"/><Relationship Id="rId3" Type="http://schemas.openxmlformats.org/officeDocument/2006/relationships/hyperlink" Target="https://arxiv.org/pdf/1706.03762.pdf" TargetMode="External"/><Relationship Id="rId7" Type="http://schemas.openxmlformats.org/officeDocument/2006/relationships/hyperlink" Target="https://russiansuperglue.com/leaderboard/2" TargetMode="External"/><Relationship Id="rId2" Type="http://schemas.openxmlformats.org/officeDocument/2006/relationships/hyperlink" Target="https://github.com/Yorko/bert-finetuning-catalyst" TargetMode="External"/><Relationship Id="rId1" Type="http://schemas.openxmlformats.org/officeDocument/2006/relationships/slideLayout" Target="../slideLayouts/slideLayout3.xml"/><Relationship Id="rId6" Type="http://schemas.openxmlformats.org/officeDocument/2006/relationships/hyperlink" Target="https://russiansuperglue.com/download/danetqa_article" TargetMode="External"/><Relationship Id="rId5" Type="http://schemas.openxmlformats.org/officeDocument/2006/relationships/hyperlink" Target="https://huggingface.co/DeepPavlov/rubert-base-cased-sentence" TargetMode="External"/><Relationship Id="rId4" Type="http://schemas.openxmlformats.org/officeDocument/2006/relationships/hyperlink" Target="https://www.researchgate.net/publication/353419108_Using_deep_learning_to_value_free-form_text_data_for_predictive_maintena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41.png"/><Relationship Id="rId7" Type="http://schemas.openxmlformats.org/officeDocument/2006/relationships/image" Target="../media/image43.png"/><Relationship Id="rId2" Type="http://schemas.microsoft.com/office/2014/relationships/chartEx" Target="../charts/chartEx1.xml"/><Relationship Id="rId1" Type="http://schemas.openxmlformats.org/officeDocument/2006/relationships/slideLayout" Target="../slideLayouts/slideLayout3.xml"/><Relationship Id="rId6" Type="http://schemas.microsoft.com/office/2014/relationships/chartEx" Target="../charts/chartEx3.xml"/><Relationship Id="rId5" Type="http://schemas.openxmlformats.org/officeDocument/2006/relationships/image" Target="../media/image42.png"/><Relationship Id="rId4" Type="http://schemas.microsoft.com/office/2014/relationships/chartEx" Target="../charts/chartEx2.xml"/><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1"/>
          <p:cNvSpPr txBox="1">
            <a:spLocks noGrp="1"/>
          </p:cNvSpPr>
          <p:nvPr>
            <p:ph type="ctrTitle"/>
          </p:nvPr>
        </p:nvSpPr>
        <p:spPr>
          <a:xfrm>
            <a:off x="649941" y="4431436"/>
            <a:ext cx="916214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240"/>
              <a:buFont typeface="Calibri"/>
              <a:buNone/>
            </a:pPr>
            <a:r>
              <a:rPr lang="ru-RU" sz="3240" b="1" dirty="0"/>
              <a:t>Проект 3. Решить задачу DaNetQA / BoolQ</a:t>
            </a:r>
            <a:endParaRPr dirty="0"/>
          </a:p>
        </p:txBody>
      </p:sp>
      <p:pic>
        <p:nvPicPr>
          <p:cNvPr id="202" name="Google Shape;202;p1"/>
          <p:cNvPicPr preferRelativeResize="0"/>
          <p:nvPr/>
        </p:nvPicPr>
        <p:blipFill rotWithShape="1">
          <a:blip r:embed="rId3">
            <a:alphaModFix/>
          </a:blip>
          <a:srcRect/>
          <a:stretch/>
        </p:blipFill>
        <p:spPr>
          <a:xfrm>
            <a:off x="-5705" y="17491"/>
            <a:ext cx="12196990" cy="4201185"/>
          </a:xfrm>
          <a:prstGeom prst="rect">
            <a:avLst/>
          </a:prstGeom>
          <a:noFill/>
          <a:ln>
            <a:noFill/>
          </a:ln>
        </p:spPr>
      </p:pic>
      <p:pic>
        <p:nvPicPr>
          <p:cNvPr id="203" name="Google Shape;203;p1"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29455" y="438012"/>
            <a:ext cx="1930970" cy="434468"/>
          </a:xfrm>
          <a:prstGeom prst="rect">
            <a:avLst/>
          </a:prstGeom>
          <a:noFill/>
          <a:ln>
            <a:noFill/>
          </a:ln>
        </p:spPr>
      </p:pic>
      <p:sp>
        <p:nvSpPr>
          <p:cNvPr id="2" name="Google Shape;214;p3">
            <a:extLst>
              <a:ext uri="{FF2B5EF4-FFF2-40B4-BE49-F238E27FC236}">
                <a16:creationId xmlns:a16="http://schemas.microsoft.com/office/drawing/2014/main" id="{23F3E3D2-8020-94AC-0476-E0789CEA006C}"/>
              </a:ext>
            </a:extLst>
          </p:cNvPr>
          <p:cNvSpPr txBox="1">
            <a:spLocks/>
          </p:cNvSpPr>
          <p:nvPr/>
        </p:nvSpPr>
        <p:spPr>
          <a:xfrm>
            <a:off x="8576552" y="6273066"/>
            <a:ext cx="3271571" cy="3465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Выполнил: Леушкин Антон Дмитриевич</a:t>
            </a:r>
            <a:endParaRPr lang="ru-RU"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T</a:t>
            </a:r>
            <a:r>
              <a:rPr lang="en-US" b="1" dirty="0"/>
              <a:t>-SNE </a:t>
            </a:r>
            <a:r>
              <a:rPr lang="ru-RU" b="1" dirty="0"/>
              <a:t>Диаграмма</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10</a:t>
            </a:r>
            <a:endParaRPr dirty="0"/>
          </a:p>
        </p:txBody>
      </p:sp>
      <p:pic>
        <p:nvPicPr>
          <p:cNvPr id="7" name="Picture 6">
            <a:extLst>
              <a:ext uri="{FF2B5EF4-FFF2-40B4-BE49-F238E27FC236}">
                <a16:creationId xmlns:a16="http://schemas.microsoft.com/office/drawing/2014/main" id="{965B23C1-504B-8E90-40C0-488134EE7A97}"/>
              </a:ext>
            </a:extLst>
          </p:cNvPr>
          <p:cNvPicPr>
            <a:picLocks noChangeAspect="1"/>
          </p:cNvPicPr>
          <p:nvPr/>
        </p:nvPicPr>
        <p:blipFill>
          <a:blip r:embed="rId3"/>
          <a:stretch>
            <a:fillRect/>
          </a:stretch>
        </p:blipFill>
        <p:spPr>
          <a:xfrm>
            <a:off x="2002946" y="1218456"/>
            <a:ext cx="8424420" cy="5309344"/>
          </a:xfrm>
          <a:prstGeom prst="rect">
            <a:avLst/>
          </a:prstGeom>
        </p:spPr>
      </p:pic>
    </p:spTree>
    <p:extLst>
      <p:ext uri="{BB962C8B-B14F-4D97-AF65-F5344CB8AC3E}">
        <p14:creationId xmlns:p14="http://schemas.microsoft.com/office/powerpoint/2010/main" val="2783796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Кортежи с низкой корреляцией</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11</a:t>
            </a:r>
            <a:endParaRPr dirty="0"/>
          </a:p>
        </p:txBody>
      </p:sp>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57824" y="1804243"/>
            <a:ext cx="10595976" cy="995473"/>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 современно росс встреча случа когд женщин воспитыва ребенк без отц дают ем вмест отчеств матрон эт практик не призна законодательн однак загс идут навстреч так пожелан голомидов марин васильевн русск антропонимическ систем на рубеж век вопрос ономастик главны редактор а к матве ответственны секретар л а феоктистов екатеринбург издательств уральск университет 2005</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28491"/>
            <a:ext cx="1059597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билли сближается своеи приемнои семьеи появляется школе шазам поддержать фредди тому приводит вместе собои самого супермена сцене время титров сивана своеи тюремнои камере одержимости рисует стене загадочные символы прерывает мистер маинд ранее находившиися заключении скалы вечности рассказывает столпах зла которые соидутся вместе будут править семью сферами сцене титров фредди проверяет билли говорить рыбои ссылаясь аквамена билли считает такую способность глупои ашер энджел билли бэтсон подросток которыи превращаться взрослого супергероя произнеся магическое слово шазам оригинале являющееся акронимом шести легендарных богов героев древнего мира способностеи мудрости соломона силы геракла стоикости атланта мощи зевса смелости ахиллеса скорости меркурия дэвид колсмит исполнил роль маленького билли</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6026861"/>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хищных птицах сцена титров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65667" y="30664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разреш ли в росс матчеств</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7056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48109" y="282459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 name="Google Shape;214;p3">
            <a:extLst>
              <a:ext uri="{FF2B5EF4-FFF2-40B4-BE49-F238E27FC236}">
                <a16:creationId xmlns:a16="http://schemas.microsoft.com/office/drawing/2014/main" id="{EC8FCA7D-5B02-14CC-151D-1AD9112EEAB3}"/>
              </a:ext>
            </a:extLst>
          </p:cNvPr>
          <p:cNvSpPr txBox="1">
            <a:spLocks noGrp="1"/>
          </p:cNvSpPr>
          <p:nvPr>
            <p:ph type="body" idx="3"/>
          </p:nvPr>
        </p:nvSpPr>
        <p:spPr>
          <a:xfrm>
            <a:off x="757824" y="1395349"/>
            <a:ext cx="3769884" cy="384017"/>
          </a:xfrm>
          <a:prstGeom prst="rect">
            <a:avLst/>
          </a:prstGeom>
          <a:noFill/>
          <a:ln>
            <a:noFill/>
          </a:ln>
        </p:spPr>
        <p:txBody>
          <a:bodyPr spcFirstLastPara="1" wrap="square" lIns="91425" tIns="45700" rIns="91425" bIns="45700" anchor="t" anchorCtr="0">
            <a:noAutofit/>
          </a:bodyPr>
          <a:lstStyle/>
          <a:p>
            <a:pPr marL="114300" indent="0" algn="l" fontAlgn="base" latinLnBrk="0">
              <a:buNone/>
            </a:pPr>
            <a:r>
              <a:rPr lang="en-US" dirty="0">
                <a:latin typeface="Calibri Light" panose="020F0302020204030204" pitchFamily="34" charset="0"/>
                <a:ea typeface="Calibri Light" panose="020F0302020204030204" pitchFamily="34" charset="0"/>
                <a:cs typeface="Calibri Light" panose="020F0302020204030204" pitchFamily="34" charset="0"/>
              </a:rPr>
              <a:t>L5 </a:t>
            </a:r>
            <a:r>
              <a:rPr lang="ru-RU" dirty="0">
                <a:latin typeface="Calibri Light" panose="020F0302020204030204" pitchFamily="34" charset="0"/>
                <a:ea typeface="Calibri Light" panose="020F0302020204030204" pitchFamily="34" charset="0"/>
                <a:cs typeface="Calibri Light" panose="020F0302020204030204" pitchFamily="34" charset="0"/>
              </a:rPr>
              <a:t>кортеж с корреляцией -0</a:t>
            </a:r>
            <a:r>
              <a:rPr lang="en-US" dirty="0">
                <a:latin typeface="Calibri Light" panose="020F0302020204030204" pitchFamily="34" charset="0"/>
                <a:ea typeface="Calibri Light" panose="020F0302020204030204" pitchFamily="34" charset="0"/>
                <a:cs typeface="Calibri Light" panose="020F0302020204030204" pitchFamily="34" charset="0"/>
              </a:rPr>
              <a:t>.06</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Google Shape;214;p3">
            <a:extLst>
              <a:ext uri="{FF2B5EF4-FFF2-40B4-BE49-F238E27FC236}">
                <a16:creationId xmlns:a16="http://schemas.microsoft.com/office/drawing/2014/main" id="{1D0FEF36-B029-D6B6-D116-20595460CEBC}"/>
              </a:ext>
            </a:extLst>
          </p:cNvPr>
          <p:cNvSpPr txBox="1">
            <a:spLocks/>
          </p:cNvSpPr>
          <p:nvPr/>
        </p:nvSpPr>
        <p:spPr>
          <a:xfrm>
            <a:off x="757824" y="3538967"/>
            <a:ext cx="3769884" cy="384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80BC00"/>
              </a:buClr>
              <a:buSzPts val="1800"/>
              <a:buFont typeface="Noto Sans"/>
              <a:buChar char="▪"/>
              <a:defRPr sz="1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rgbClr val="80BC00"/>
              </a:buClr>
              <a:buSzPts val="1400"/>
              <a:buFont typeface="Noto Sans"/>
              <a:buChar char="▪"/>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fontAlgn="base">
              <a:buFont typeface="Noto Sans"/>
              <a:buNone/>
            </a:pPr>
            <a:r>
              <a:rPr lang="ru-RU" dirty="0">
                <a:latin typeface="Calibri Light" panose="020F0302020204030204" pitchFamily="34" charset="0"/>
                <a:ea typeface="Calibri Light" panose="020F0302020204030204" pitchFamily="34" charset="0"/>
                <a:cs typeface="Calibri Light" panose="020F0302020204030204" pitchFamily="34" charset="0"/>
              </a:rPr>
              <a:t>L</a:t>
            </a:r>
            <a:r>
              <a:rPr lang="en-US" dirty="0">
                <a:latin typeface="Calibri Light" panose="020F0302020204030204" pitchFamily="34" charset="0"/>
                <a:ea typeface="Calibri Light" panose="020F0302020204030204" pitchFamily="34" charset="0"/>
                <a:cs typeface="Calibri Light" panose="020F0302020204030204" pitchFamily="34" charset="0"/>
              </a:rPr>
              <a:t>4</a:t>
            </a:r>
            <a:r>
              <a:rPr lang="ru-RU" dirty="0">
                <a:latin typeface="Calibri Light" panose="020F0302020204030204" pitchFamily="34" charset="0"/>
                <a:ea typeface="Calibri Light" panose="020F0302020204030204" pitchFamily="34" charset="0"/>
                <a:cs typeface="Calibri Light" panose="020F0302020204030204" pitchFamily="34" charset="0"/>
              </a:rPr>
              <a:t> кортеж с корреляцией -0.06</a:t>
            </a:r>
          </a:p>
        </p:txBody>
      </p:sp>
    </p:spTree>
    <p:extLst>
      <p:ext uri="{BB962C8B-B14F-4D97-AF65-F5344CB8AC3E}">
        <p14:creationId xmlns:p14="http://schemas.microsoft.com/office/powerpoint/2010/main" val="640913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Существующие решения</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12</a:t>
            </a:r>
            <a:endParaRPr dirty="0"/>
          </a:p>
        </p:txBody>
      </p:sp>
      <p:sp>
        <p:nvSpPr>
          <p:cNvPr id="6" name="Google Shape;234;p5">
            <a:extLst>
              <a:ext uri="{FF2B5EF4-FFF2-40B4-BE49-F238E27FC236}">
                <a16:creationId xmlns:a16="http://schemas.microsoft.com/office/drawing/2014/main" id="{CF5D645C-845E-EBA9-DE77-0E257F94029E}"/>
              </a:ext>
            </a:extLst>
          </p:cNvPr>
          <p:cNvSpPr txBox="1"/>
          <p:nvPr/>
        </p:nvSpPr>
        <p:spPr>
          <a:xfrm>
            <a:off x="526220" y="1308506"/>
            <a:ext cx="9183388" cy="655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b="0" i="0" u="none" strike="noStrike" cap="none" dirty="0">
                <a:solidFill>
                  <a:schemeClr val="tx1"/>
                </a:solidFill>
                <a:latin typeface="Calibri"/>
                <a:ea typeface="Calibri"/>
                <a:cs typeface="Calibri"/>
                <a:sym typeface="Calibri"/>
              </a:rPr>
              <a:t>В интернете не так много исследований с решением конкретно задачи </a:t>
            </a:r>
            <a:r>
              <a:rPr lang="en-US" sz="1800" b="0" i="0" u="none" strike="noStrike" cap="none" dirty="0">
                <a:solidFill>
                  <a:schemeClr val="tx1"/>
                </a:solidFill>
                <a:latin typeface="Calibri"/>
                <a:ea typeface="Calibri"/>
                <a:cs typeface="Calibri"/>
                <a:sym typeface="Calibri"/>
              </a:rPr>
              <a:t>DaNetQA</a:t>
            </a:r>
            <a:r>
              <a:rPr lang="ru-RU" sz="1800" dirty="0">
                <a:solidFill>
                  <a:schemeClr val="tx1"/>
                </a:solidFill>
                <a:latin typeface="Calibri"/>
                <a:ea typeface="Calibri"/>
                <a:cs typeface="Calibri"/>
                <a:sym typeface="Calibri"/>
              </a:rPr>
              <a:t>, чаще она фигурирет как «одна из» в качестве проверки адаптируемости модели под задачи.</a:t>
            </a:r>
          </a:p>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	</a:t>
            </a:r>
          </a:p>
        </p:txBody>
      </p:sp>
      <p:sp>
        <p:nvSpPr>
          <p:cNvPr id="7" name="TextBox 6">
            <a:extLst>
              <a:ext uri="{FF2B5EF4-FFF2-40B4-BE49-F238E27FC236}">
                <a16:creationId xmlns:a16="http://schemas.microsoft.com/office/drawing/2014/main" id="{E876BDE2-601D-B309-F44A-4C8D0C9161E0}"/>
              </a:ext>
            </a:extLst>
          </p:cNvPr>
          <p:cNvSpPr txBox="1"/>
          <p:nvPr/>
        </p:nvSpPr>
        <p:spPr>
          <a:xfrm>
            <a:off x="526220" y="6048573"/>
            <a:ext cx="10827580" cy="307777"/>
          </a:xfrm>
          <a:prstGeom prst="rect">
            <a:avLst/>
          </a:prstGeom>
          <a:noFill/>
        </p:spPr>
        <p:txBody>
          <a:bodyPr wrap="square">
            <a:spAutoFit/>
          </a:bodyPr>
          <a:lstStyle/>
          <a:p>
            <a:r>
              <a:rPr lang="ru-RU"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Таблица результатов таких исследований представлена на </a:t>
            </a:r>
            <a:r>
              <a:rPr lang="en-US"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russiansuperglue</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.com</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[6]</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актуальна на 09.11.2022</a:t>
            </a:r>
            <a:endPar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Picture 10">
            <a:extLst>
              <a:ext uri="{FF2B5EF4-FFF2-40B4-BE49-F238E27FC236}">
                <a16:creationId xmlns:a16="http://schemas.microsoft.com/office/drawing/2014/main" id="{9CB6E11B-D601-56DF-4C2D-B4933CE949AF}"/>
              </a:ext>
            </a:extLst>
          </p:cNvPr>
          <p:cNvPicPr>
            <a:picLocks noChangeAspect="1"/>
          </p:cNvPicPr>
          <p:nvPr/>
        </p:nvPicPr>
        <p:blipFill>
          <a:blip r:embed="rId3"/>
          <a:stretch>
            <a:fillRect/>
          </a:stretch>
        </p:blipFill>
        <p:spPr>
          <a:xfrm>
            <a:off x="9596221" y="393878"/>
            <a:ext cx="2545053" cy="2311615"/>
          </a:xfrm>
          <a:prstGeom prst="rect">
            <a:avLst/>
          </a:prstGeom>
        </p:spPr>
      </p:pic>
      <p:pic>
        <p:nvPicPr>
          <p:cNvPr id="19" name="Picture 18" descr="Таблица результатов таких исследований представлена на russiansuperglue.com">
            <a:extLst>
              <a:ext uri="{FF2B5EF4-FFF2-40B4-BE49-F238E27FC236}">
                <a16:creationId xmlns:a16="http://schemas.microsoft.com/office/drawing/2014/main" id="{DD683532-DBEE-840B-8286-4A833E3ED4B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6220" y="2157146"/>
            <a:ext cx="10899067" cy="3891427"/>
          </a:xfrm>
          <a:prstGeom prst="rect">
            <a:avLst/>
          </a:prstGeom>
        </p:spPr>
      </p:pic>
    </p:spTree>
    <p:extLst>
      <p:ext uri="{BB962C8B-B14F-4D97-AF65-F5344CB8AC3E}">
        <p14:creationId xmlns:p14="http://schemas.microsoft.com/office/powerpoint/2010/main" val="95944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7545612" cy="9267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Encoder +</a:t>
            </a:r>
            <a:r>
              <a:rPr lang="ru-RU" b="1" dirty="0">
                <a:solidFill>
                  <a:srgbClr val="80BC00"/>
                </a:solidFill>
                <a:latin typeface="Calibri"/>
                <a:ea typeface="Calibri"/>
                <a:cs typeface="Calibri"/>
                <a:sym typeface="Calibri"/>
              </a:rPr>
              <a:t> </a:t>
            </a:r>
            <a:r>
              <a:rPr lang="en-US" b="1" dirty="0" err="1">
                <a:solidFill>
                  <a:srgbClr val="80BC00"/>
                </a:solidFill>
                <a:latin typeface="Calibri"/>
                <a:ea typeface="Calibri"/>
                <a:cs typeface="Calibri"/>
                <a:sym typeface="Calibri"/>
              </a:rPr>
              <a:t>LogisticRegression</a:t>
            </a:r>
            <a:r>
              <a:rPr lang="ru-RU" b="1" dirty="0">
                <a:solidFill>
                  <a:srgbClr val="80BC00"/>
                </a:solidFill>
                <a:latin typeface="Calibri"/>
                <a:ea typeface="Calibri"/>
                <a:cs typeface="Calibri"/>
                <a:sym typeface="Calibri"/>
              </a:rPr>
              <a:t> </a:t>
            </a:r>
            <a:br>
              <a:rPr lang="en-US" b="1" dirty="0">
                <a:solidFill>
                  <a:srgbClr val="80BC00"/>
                </a:solidFill>
                <a:latin typeface="Calibri"/>
                <a:ea typeface="Calibri"/>
                <a:cs typeface="Calibri"/>
                <a:sym typeface="Calibri"/>
              </a:rPr>
            </a:b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13</a:t>
            </a:r>
            <a:endParaRPr dirty="0"/>
          </a:p>
        </p:txBody>
      </p:sp>
      <p:sp>
        <p:nvSpPr>
          <p:cNvPr id="8" name="Rectangle: Rounded Corners 7">
            <a:extLst>
              <a:ext uri="{FF2B5EF4-FFF2-40B4-BE49-F238E27FC236}">
                <a16:creationId xmlns:a16="http://schemas.microsoft.com/office/drawing/2014/main" id="{E00DF209-C00D-7BE7-D485-74DC8126A99F}"/>
              </a:ext>
            </a:extLst>
          </p:cNvPr>
          <p:cNvSpPr/>
          <p:nvPr/>
        </p:nvSpPr>
        <p:spPr>
          <a:xfrm>
            <a:off x="7120621"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7A5C81-69A1-8D10-9FE9-CA0F3912ED9B}"/>
              </a:ext>
            </a:extLst>
          </p:cNvPr>
          <p:cNvSpPr/>
          <p:nvPr/>
        </p:nvSpPr>
        <p:spPr>
          <a:xfrm>
            <a:off x="9262840"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249A7811-5A3C-554D-ED33-2D7653B2C5EA}"/>
              </a:ext>
            </a:extLst>
          </p:cNvPr>
          <p:cNvSpPr/>
          <p:nvPr/>
        </p:nvSpPr>
        <p:spPr>
          <a:xfrm>
            <a:off x="7120620" y="2067977"/>
            <a:ext cx="4233180"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A0E1B6BD-978A-3F22-E208-D9DA6BD2C868}"/>
              </a:ext>
            </a:extLst>
          </p:cNvPr>
          <p:cNvSpPr/>
          <p:nvPr/>
        </p:nvSpPr>
        <p:spPr>
          <a:xfrm>
            <a:off x="7120620" y="4109859"/>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Encode</a:t>
            </a:r>
          </a:p>
        </p:txBody>
      </p:sp>
      <p:sp>
        <p:nvSpPr>
          <p:cNvPr id="6" name="Rectangle: Rounded Corners 5">
            <a:extLst>
              <a:ext uri="{FF2B5EF4-FFF2-40B4-BE49-F238E27FC236}">
                <a16:creationId xmlns:a16="http://schemas.microsoft.com/office/drawing/2014/main" id="{A470CEA5-5E61-3B8E-54A4-FA223932F49C}"/>
              </a:ext>
            </a:extLst>
          </p:cNvPr>
          <p:cNvSpPr/>
          <p:nvPr/>
        </p:nvSpPr>
        <p:spPr>
          <a:xfrm>
            <a:off x="7121845" y="3088918"/>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Logistic</a:t>
            </a:r>
          </a:p>
          <a:p>
            <a:pPr algn="ctr"/>
            <a:r>
              <a:rPr lang="en-US" sz="1800" b="1" dirty="0">
                <a:latin typeface="Calibri" panose="020F0502020204030204" pitchFamily="34" charset="0"/>
                <a:ea typeface="Calibri" panose="020F0502020204030204" pitchFamily="34" charset="0"/>
                <a:cs typeface="Calibri" panose="020F0502020204030204" pitchFamily="34" charset="0"/>
              </a:rPr>
              <a:t>Regression</a:t>
            </a:r>
          </a:p>
        </p:txBody>
      </p:sp>
      <p:cxnSp>
        <p:nvCxnSpPr>
          <p:cNvPr id="9" name="Connector: Elbow 8">
            <a:extLst>
              <a:ext uri="{FF2B5EF4-FFF2-40B4-BE49-F238E27FC236}">
                <a16:creationId xmlns:a16="http://schemas.microsoft.com/office/drawing/2014/main" id="{EC3A3B56-013A-744B-FAAA-9D4DBB2A9D9B}"/>
              </a:ext>
            </a:extLst>
          </p:cNvPr>
          <p:cNvCxnSpPr>
            <a:cxnSpLocks/>
            <a:stCxn id="11" idx="0"/>
            <a:endCxn id="5" idx="2"/>
          </p:cNvCxnSpPr>
          <p:nvPr/>
        </p:nvCxnSpPr>
        <p:spPr>
          <a:xfrm rot="16200000" flipV="1">
            <a:off x="9628529" y="4451008"/>
            <a:ext cx="288474" cy="1071110"/>
          </a:xfrm>
          <a:prstGeom prst="bentConnector3">
            <a:avLst>
              <a:gd name="adj1" fmla="val 43396"/>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Connector: Elbow 11">
            <a:extLst>
              <a:ext uri="{FF2B5EF4-FFF2-40B4-BE49-F238E27FC236}">
                <a16:creationId xmlns:a16="http://schemas.microsoft.com/office/drawing/2014/main" id="{90E096A4-8577-8040-D0BF-4E6025EBEFAA}"/>
              </a:ext>
            </a:extLst>
          </p:cNvPr>
          <p:cNvCxnSpPr>
            <a:cxnSpLocks/>
            <a:stCxn id="5" idx="0"/>
            <a:endCxn id="6" idx="2"/>
          </p:cNvCxnSpPr>
          <p:nvPr/>
        </p:nvCxnSpPr>
        <p:spPr>
          <a:xfrm rot="5400000" flipH="1" flipV="1">
            <a:off x="9093586" y="3965010"/>
            <a:ext cx="288474" cy="1225"/>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E30B04AF-B12A-2F7D-428C-42D1C055873E}"/>
              </a:ext>
            </a:extLst>
          </p:cNvPr>
          <p:cNvCxnSpPr>
            <a:cxnSpLocks/>
            <a:stCxn id="6" idx="0"/>
            <a:endCxn id="13" idx="2"/>
          </p:cNvCxnSpPr>
          <p:nvPr/>
        </p:nvCxnSpPr>
        <p:spPr>
          <a:xfrm rot="16200000" flipV="1">
            <a:off x="9093586" y="2944068"/>
            <a:ext cx="288474" cy="1226"/>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aphicFrame>
        <p:nvGraphicFramePr>
          <p:cNvPr id="2" name="Table 2">
            <a:extLst>
              <a:ext uri="{FF2B5EF4-FFF2-40B4-BE49-F238E27FC236}">
                <a16:creationId xmlns:a16="http://schemas.microsoft.com/office/drawing/2014/main" id="{2D8E8D63-A9C8-4E05-FDE7-F77EC14004EA}"/>
              </a:ext>
            </a:extLst>
          </p:cNvPr>
          <p:cNvGraphicFramePr>
            <a:graphicFrameLocks noGrp="1"/>
          </p:cNvGraphicFramePr>
          <p:nvPr>
            <p:extLst>
              <p:ext uri="{D42A27DB-BD31-4B8C-83A1-F6EECF244321}">
                <p14:modId xmlns:p14="http://schemas.microsoft.com/office/powerpoint/2010/main" val="261072776"/>
              </p:ext>
            </p:extLst>
          </p:nvPr>
        </p:nvGraphicFramePr>
        <p:xfrm>
          <a:off x="620488" y="2067977"/>
          <a:ext cx="6071694" cy="3550950"/>
        </p:xfrm>
        <a:graphic>
          <a:graphicData uri="http://schemas.openxmlformats.org/drawingml/2006/table">
            <a:tbl>
              <a:tblPr firstRow="1" bandRow="1">
                <a:tableStyleId>{912C8C85-51F0-491E-9774-3900AFEF0FD7}</a:tableStyleId>
              </a:tblPr>
              <a:tblGrid>
                <a:gridCol w="2899952">
                  <a:extLst>
                    <a:ext uri="{9D8B030D-6E8A-4147-A177-3AD203B41FA5}">
                      <a16:colId xmlns:a16="http://schemas.microsoft.com/office/drawing/2014/main" val="1068805777"/>
                    </a:ext>
                  </a:extLst>
                </a:gridCol>
                <a:gridCol w="1197864">
                  <a:extLst>
                    <a:ext uri="{9D8B030D-6E8A-4147-A177-3AD203B41FA5}">
                      <a16:colId xmlns:a16="http://schemas.microsoft.com/office/drawing/2014/main" val="3882770362"/>
                    </a:ext>
                  </a:extLst>
                </a:gridCol>
                <a:gridCol w="1973878">
                  <a:extLst>
                    <a:ext uri="{9D8B030D-6E8A-4147-A177-3AD203B41FA5}">
                      <a16:colId xmlns:a16="http://schemas.microsoft.com/office/drawing/2014/main" val="793847853"/>
                    </a:ext>
                  </a:extLst>
                </a:gridCol>
              </a:tblGrid>
              <a:tr h="370840">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Уровень очистки</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ru-RU" dirty="0">
                          <a:latin typeface="Calibri" panose="020F0502020204030204" pitchFamily="34" charset="0"/>
                          <a:ea typeface="Calibri" panose="020F0502020204030204" pitchFamily="34" charset="0"/>
                          <a:cs typeface="Calibri" panose="020F0502020204030204" pitchFamily="34" charset="0"/>
                        </a:rPr>
                        <a:t>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TD-IDF </a:t>
                      </a:r>
                    </a:p>
                    <a:p>
                      <a:pPr algn="ctr"/>
                      <a:r>
                        <a:rPr lang="en-US" dirty="0">
                          <a:latin typeface="Calibri" panose="020F0502020204030204" pitchFamily="34" charset="0"/>
                          <a:ea typeface="Calibri" panose="020F0502020204030204" pitchFamily="34" charset="0"/>
                          <a:cs typeface="Calibri" panose="020F0502020204030204" pitchFamily="34" charset="0"/>
                        </a:rPr>
                        <a:t>Pre-Trained</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Universal-Sentence-Encoder-Multilingual</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8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10773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b="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b="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625791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6</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2758800"/>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bl>
          </a:graphicData>
        </a:graphic>
      </p:graphicFrame>
      <p:sp>
        <p:nvSpPr>
          <p:cNvPr id="3" name="Text Placeholder 22">
            <a:extLst>
              <a:ext uri="{FF2B5EF4-FFF2-40B4-BE49-F238E27FC236}">
                <a16:creationId xmlns:a16="http://schemas.microsoft.com/office/drawing/2014/main" id="{ED259271-E96C-D243-5137-ABA449685538}"/>
              </a:ext>
            </a:extLst>
          </p:cNvPr>
          <p:cNvSpPr>
            <a:spLocks noGrp="1"/>
          </p:cNvSpPr>
          <p:nvPr>
            <p:ph type="body" idx="3"/>
          </p:nvPr>
        </p:nvSpPr>
        <p:spPr>
          <a:xfrm>
            <a:off x="620488" y="5705280"/>
            <a:ext cx="10291062" cy="926795"/>
          </a:xfrm>
        </p:spPr>
        <p:txBody>
          <a:bodyPr/>
          <a:lstStyle/>
          <a:p>
            <a:pPr marL="114300" indent="0">
              <a:buNone/>
            </a:pPr>
            <a:r>
              <a:rPr lang="ru-RU" dirty="0"/>
              <a:t>Лучшая точность доходит до 0.59, это на 0.09 выше чем при использовании псевдослучайных чисел.</a:t>
            </a:r>
          </a:p>
        </p:txBody>
      </p:sp>
    </p:spTree>
    <p:extLst>
      <p:ext uri="{BB962C8B-B14F-4D97-AF65-F5344CB8AC3E}">
        <p14:creationId xmlns:p14="http://schemas.microsoft.com/office/powerpoint/2010/main" val="86363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Fine-Tune (Ru)BERT </a:t>
            </a: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14</a:t>
            </a:r>
            <a:endParaRPr dirty="0"/>
          </a:p>
        </p:txBody>
      </p:sp>
      <p:pic>
        <p:nvPicPr>
          <p:cNvPr id="5" name="Picture 4">
            <a:extLst>
              <a:ext uri="{FF2B5EF4-FFF2-40B4-BE49-F238E27FC236}">
                <a16:creationId xmlns:a16="http://schemas.microsoft.com/office/drawing/2014/main" id="{8803CC06-E810-72B6-F033-4B2D517A6DD4}"/>
              </a:ext>
            </a:extLst>
          </p:cNvPr>
          <p:cNvPicPr>
            <a:picLocks noChangeAspect="1"/>
          </p:cNvPicPr>
          <p:nvPr/>
        </p:nvPicPr>
        <p:blipFill rotWithShape="1">
          <a:blip r:embed="rId3"/>
          <a:srcRect l="8183" t="3689" r="1698" b="7429"/>
          <a:stretch/>
        </p:blipFill>
        <p:spPr>
          <a:xfrm>
            <a:off x="6340171" y="1320319"/>
            <a:ext cx="4928464" cy="5036031"/>
          </a:xfrm>
          <a:prstGeom prst="rect">
            <a:avLst/>
          </a:prstGeom>
        </p:spPr>
      </p:pic>
      <p:sp>
        <p:nvSpPr>
          <p:cNvPr id="7" name="TextBox 6">
            <a:extLst>
              <a:ext uri="{FF2B5EF4-FFF2-40B4-BE49-F238E27FC236}">
                <a16:creationId xmlns:a16="http://schemas.microsoft.com/office/drawing/2014/main" id="{8CA61AD3-CAB9-543E-908F-942B367E0537}"/>
              </a:ext>
            </a:extLst>
          </p:cNvPr>
          <p:cNvSpPr txBox="1"/>
          <p:nvPr/>
        </p:nvSpPr>
        <p:spPr>
          <a:xfrm>
            <a:off x="620488" y="2158762"/>
            <a:ext cx="5719683" cy="3200876"/>
          </a:xfrm>
          <a:prstGeom prst="rect">
            <a:avLst/>
          </a:prstGeom>
          <a:noFill/>
        </p:spPr>
        <p:txBody>
          <a:bodyPr wrap="square">
            <a:spAutoFit/>
          </a:bodyPr>
          <a:lstStyle/>
          <a:p>
            <a:pPr algn="l"/>
            <a:r>
              <a:rPr lang="en-US" sz="2400" b="1" i="0" dirty="0" err="1">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-base-cased-sentence </a:t>
            </a:r>
            <a:r>
              <a:rPr lang="en-US" sz="2400" b="1" dirty="0">
                <a:solidFill>
                  <a:srgbClr val="374151"/>
                </a:solidFill>
                <a:latin typeface="Calibri Light" panose="020F0302020204030204" pitchFamily="34" charset="0"/>
                <a:ea typeface="Calibri Light" panose="020F0302020204030204" pitchFamily="34" charset="0"/>
                <a:cs typeface="Calibri Light" panose="020F0302020204030204" pitchFamily="34" charset="0"/>
              </a:rPr>
              <a:t>[4]</a:t>
            </a:r>
            <a:endParaRPr lang="ru-RU"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endParaRPr lang="en-US" sz="16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(Russian, cased, 12-layer, 768-hidden, 12-heads, 180M parameters) is a representation‑based sentence encoder for Russian.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It is initialized with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fine‑tuned on SNLI google-translated to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on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part of XNLI dev set.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representations are mean pooled token embeddings in the same manner as in Sentence‑BERT.</a:t>
            </a:r>
          </a:p>
        </p:txBody>
      </p:sp>
    </p:spTree>
    <p:extLst>
      <p:ext uri="{BB962C8B-B14F-4D97-AF65-F5344CB8AC3E}">
        <p14:creationId xmlns:p14="http://schemas.microsoft.com/office/powerpoint/2010/main" val="421714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Конфигурация обучения модели</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15</a:t>
            </a:r>
            <a:endParaRPr dirty="0"/>
          </a:p>
        </p:txBody>
      </p:sp>
      <p:graphicFrame>
        <p:nvGraphicFramePr>
          <p:cNvPr id="6" name="Table 2">
            <a:extLst>
              <a:ext uri="{FF2B5EF4-FFF2-40B4-BE49-F238E27FC236}">
                <a16:creationId xmlns:a16="http://schemas.microsoft.com/office/drawing/2014/main" id="{4A6914B6-CEBE-9836-C944-2A93B750C7BD}"/>
              </a:ext>
            </a:extLst>
          </p:cNvPr>
          <p:cNvGraphicFramePr>
            <a:graphicFrameLocks noGrp="1"/>
          </p:cNvGraphicFramePr>
          <p:nvPr>
            <p:extLst>
              <p:ext uri="{D42A27DB-BD31-4B8C-83A1-F6EECF244321}">
                <p14:modId xmlns:p14="http://schemas.microsoft.com/office/powerpoint/2010/main" val="3430160114"/>
              </p:ext>
            </p:extLst>
          </p:nvPr>
        </p:nvGraphicFramePr>
        <p:xfrm>
          <a:off x="620487" y="1198403"/>
          <a:ext cx="10733313" cy="3337560"/>
        </p:xfrm>
        <a:graphic>
          <a:graphicData uri="http://schemas.openxmlformats.org/drawingml/2006/table">
            <a:tbl>
              <a:tblPr firstRow="1" bandRow="1">
                <a:tableStyleId>{912C8C85-51F0-491E-9774-3900AFEF0FD7}</a:tableStyleId>
              </a:tblPr>
              <a:tblGrid>
                <a:gridCol w="1455962">
                  <a:extLst>
                    <a:ext uri="{9D8B030D-6E8A-4147-A177-3AD203B41FA5}">
                      <a16:colId xmlns:a16="http://schemas.microsoft.com/office/drawing/2014/main" val="1068805777"/>
                    </a:ext>
                  </a:extLst>
                </a:gridCol>
                <a:gridCol w="2561538">
                  <a:extLst>
                    <a:ext uri="{9D8B030D-6E8A-4147-A177-3AD203B41FA5}">
                      <a16:colId xmlns:a16="http://schemas.microsoft.com/office/drawing/2014/main" val="3882770362"/>
                    </a:ext>
                  </a:extLst>
                </a:gridCol>
                <a:gridCol w="6715813">
                  <a:extLst>
                    <a:ext uri="{9D8B030D-6E8A-4147-A177-3AD203B41FA5}">
                      <a16:colId xmlns:a16="http://schemas.microsoft.com/office/drawing/2014/main" val="793847853"/>
                    </a:ext>
                  </a:extLst>
                </a:gridCol>
              </a:tblGrid>
              <a:tr h="160099">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Параметр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Значения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Комментарий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L0, L1, L2, L3, L4, L5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Будем пробовать обучать данные с разным уровнем очистки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72657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Learning Rate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3e-5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Начальное значение скорости обучения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Epochs</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Типичное кол-во эпох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fine-tune </a:t>
                      </a:r>
                      <a:r>
                        <a:rPr lang="ru-RU" sz="1800" dirty="0">
                          <a:latin typeface="Calibri Light" panose="020F0302020204030204" pitchFamily="34" charset="0"/>
                          <a:ea typeface="Calibri Light" panose="020F0302020204030204" pitchFamily="34" charset="0"/>
                          <a:cs typeface="Calibri Light" panose="020F0302020204030204" pitchFamily="34" charset="0"/>
                        </a:rPr>
                        <a:t>это 2-6, но в исследовании ВШЭ и Сбера </a:t>
                      </a:r>
                      <a:r>
                        <a:rPr lang="en-US" sz="1800" b="1" dirty="0">
                          <a:latin typeface="Calibri Light" panose="020F0302020204030204" pitchFamily="34" charset="0"/>
                          <a:ea typeface="Calibri Light" panose="020F0302020204030204" pitchFamily="34" charset="0"/>
                          <a:cs typeface="Calibri Light" panose="020F0302020204030204" pitchFamily="34" charset="0"/>
                        </a:rPr>
                        <a:t>[5]</a:t>
                      </a: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используется 40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Seq Length</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32, 64, 128, 256, 512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Длина кодировки, при этом вопрос кодируется полностью, а длина обрезается за счет контекста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4907958"/>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Batch Size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16</a:t>
                      </a:r>
                      <a:r>
                        <a:rPr lang="ru-RU" sz="1800" dirty="0">
                          <a:latin typeface="Calibri Light" panose="020F0302020204030204" pitchFamily="34" charset="0"/>
                          <a:ea typeface="Calibri Light" panose="020F0302020204030204" pitchFamily="34" charset="0"/>
                          <a:cs typeface="Calibri Light" panose="020F0302020204030204" pitchFamily="34" charset="0"/>
                        </a:rPr>
                        <a:t>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Seq Length = 512, </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8 для остальных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Влияет в основном на количество требуемой </a:t>
                      </a:r>
                      <a:r>
                        <a:rPr lang="en-US" sz="1800" dirty="0">
                          <a:latin typeface="Calibri Light" panose="020F0302020204030204" pitchFamily="34" charset="0"/>
                          <a:ea typeface="Calibri Light" panose="020F0302020204030204" pitchFamily="34" charset="0"/>
                          <a:cs typeface="Calibri Light" panose="020F0302020204030204" pitchFamily="34" charset="0"/>
                        </a:rPr>
                        <a:t>VRAM</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Seed</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Фиксируем сид для воспроизводимости результатов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371427"/>
                  </a:ext>
                </a:extLst>
              </a:tr>
            </a:tbl>
          </a:graphicData>
        </a:graphic>
      </p:graphicFrame>
      <p:pic>
        <p:nvPicPr>
          <p:cNvPr id="1028" name="Picture 4">
            <a:extLst>
              <a:ext uri="{FF2B5EF4-FFF2-40B4-BE49-F238E27FC236}">
                <a16:creationId xmlns:a16="http://schemas.microsoft.com/office/drawing/2014/main" id="{9DB9EAD0-C44C-BE8C-5F97-3456E82756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573" y1="53611" x2="35573" y2="53611"/>
                        <a14:foregroundMark x1="36042" y1="43981" x2="36042" y2="43981"/>
                        <a14:foregroundMark x1="35729" y1="50556" x2="35729" y2="50556"/>
                        <a14:foregroundMark x1="34427" y1="42037" x2="34427" y2="42037"/>
                        <a14:foregroundMark x1="42708" y1="45463" x2="42708" y2="45463"/>
                        <a14:foregroundMark x1="48438" y1="45463" x2="48438" y2="45463"/>
                        <a14:foregroundMark x1="57865" y1="42315" x2="57865" y2="42315"/>
                        <a14:foregroundMark x1="61823" y1="46019" x2="61823" y2="46019"/>
                        <a14:foregroundMark x1="69167" y1="47407" x2="69167" y2="47407"/>
                        <a14:foregroundMark x1="78542" y1="43704" x2="78542" y2="43704"/>
                      </a14:backgroundRemoval>
                    </a14:imgEffect>
                    <a14:imgEffect>
                      <a14:sharpenSoften amount="50000"/>
                    </a14:imgEffect>
                  </a14:imgLayer>
                </a14:imgProps>
              </a:ext>
              <a:ext uri="{28A0092B-C50C-407E-A947-70E740481C1C}">
                <a14:useLocalDpi xmlns:a14="http://schemas.microsoft.com/office/drawing/2010/main" val="0"/>
              </a:ext>
            </a:extLst>
          </a:blip>
          <a:srcRect l="18707" t="33853" r="18708" b="34180"/>
          <a:stretch/>
        </p:blipFill>
        <p:spPr bwMode="auto">
          <a:xfrm>
            <a:off x="3724275" y="4764728"/>
            <a:ext cx="4743450" cy="136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6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План проведения экспериментов</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89" y="1772433"/>
            <a:ext cx="10733311" cy="4583916"/>
          </a:xfrm>
          <a:prstGeom prst="rect">
            <a:avLst/>
          </a:prstGeom>
          <a:noFill/>
          <a:ln>
            <a:noFill/>
          </a:ln>
        </p:spPr>
        <p:txBody>
          <a:bodyPr spcFirstLastPara="1" wrap="square" lIns="91425" tIns="45700" rIns="91425" bIns="45700" anchor="t" anchorCtr="0">
            <a:noAutofit/>
          </a:bodyPr>
          <a:lstStyle/>
          <a:p>
            <a:pPr fontAlgn="base"/>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обучение модели для комбинаций параметров</a:t>
            </a:r>
          </a:p>
          <a:p>
            <a:pPr lvl="1" fontAlgn="base"/>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Seq Length</a:t>
            </a:r>
            <a: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p>
          <a:p>
            <a:pPr lvl="1" fontAlgn="base"/>
            <a:r>
              <a:rPr lang="ru-RU" sz="2000" dirty="0">
                <a:latin typeface="Calibri Light" panose="020F0302020204030204" pitchFamily="34" charset="0"/>
                <a:ea typeface="Calibri Light" panose="020F0302020204030204" pitchFamily="34" charset="0"/>
                <a:cs typeface="Calibri Light" panose="020F0302020204030204" pitchFamily="34" charset="0"/>
              </a:rPr>
              <a:t>Получившееся кол-во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ru-RU" sz="2000" dirty="0">
                <a:latin typeface="Calibri Light" panose="020F0302020204030204" pitchFamily="34" charset="0"/>
                <a:ea typeface="Calibri Light" panose="020F0302020204030204" pitchFamily="34" charset="0"/>
                <a:cs typeface="Calibri Light" panose="020F0302020204030204" pitchFamily="34" charset="0"/>
              </a:rPr>
              <a:t>25</a:t>
            </a:r>
          </a:p>
          <a:p>
            <a:pPr fontAlgn="base"/>
            <a:r>
              <a:rPr lang="ru-RU" sz="2800" u="none" strike="noStrike" cap="none" dirty="0">
                <a:latin typeface="Calibri Light" panose="020F0302020204030204" pitchFamily="34" charset="0"/>
                <a:ea typeface="Calibri Light" panose="020F0302020204030204" pitchFamily="34" charset="0"/>
                <a:cs typeface="Calibri Light" panose="020F0302020204030204" pitchFamily="34" charset="0"/>
              </a:rPr>
              <a:t>Проанализироват</a:t>
            </a:r>
            <a:r>
              <a:rPr lang="ru-RU" sz="2800" dirty="0">
                <a:latin typeface="Calibri Light" panose="020F0302020204030204" pitchFamily="34" charset="0"/>
                <a:ea typeface="Calibri Light" panose="020F0302020204030204" pitchFamily="34" charset="0"/>
                <a:cs typeface="Calibri Light" panose="020F0302020204030204" pitchFamily="34" charset="0"/>
              </a:rPr>
              <a:t>ь полученные данные о </a:t>
            </a:r>
            <a:r>
              <a:rPr lang="en-US" sz="2800" dirty="0">
                <a:latin typeface="Calibri Light" panose="020F0302020204030204" pitchFamily="34" charset="0"/>
                <a:ea typeface="Calibri Light" panose="020F0302020204030204" pitchFamily="34" charset="0"/>
                <a:cs typeface="Calibri Light" panose="020F0302020204030204" pitchFamily="34" charset="0"/>
              </a:rPr>
              <a:t>Accuracy </a:t>
            </a:r>
            <a:r>
              <a:rPr lang="ru-RU" sz="2800" dirty="0">
                <a:latin typeface="Calibri Light" panose="020F0302020204030204" pitchFamily="34" charset="0"/>
                <a:ea typeface="Calibri Light" panose="020F0302020204030204" pitchFamily="34" charset="0"/>
                <a:cs typeface="Calibri Light" panose="020F0302020204030204" pitchFamily="34" charset="0"/>
              </a:rPr>
              <a:t>и </a:t>
            </a:r>
            <a:r>
              <a:rPr lang="en-US" sz="2800" dirty="0">
                <a:latin typeface="Calibri Light" panose="020F0302020204030204" pitchFamily="34" charset="0"/>
                <a:ea typeface="Calibri Light" panose="020F0302020204030204" pitchFamily="34" charset="0"/>
                <a:cs typeface="Calibri Light" panose="020F0302020204030204" pitchFamily="34" charset="0"/>
              </a:rPr>
              <a:t>Loss </a:t>
            </a:r>
            <a:r>
              <a:rPr lang="ru-RU" sz="2800" dirty="0">
                <a:latin typeface="Calibri Light" panose="020F0302020204030204" pitchFamily="34" charset="0"/>
                <a:ea typeface="Calibri Light" panose="020F0302020204030204" pitchFamily="34" charset="0"/>
                <a:cs typeface="Calibri Light" panose="020F0302020204030204" pitchFamily="34" charset="0"/>
              </a:rPr>
              <a:t>моделей</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значений метрики от эпохи</a:t>
            </a:r>
            <a:endParaRPr lang="ru-RU" sz="2000"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изменения значения метрики между двумя эпохами</a:t>
            </a:r>
          </a:p>
          <a:p>
            <a:pPr fontAlgn="base"/>
            <a:r>
              <a:rPr lang="ru-RU" sz="24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Выбрать лучшую модель</a:t>
            </a:r>
            <a:endParaRPr lang="en-US" sz="24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Мануально проверить на небольшой выборке валидационных данных</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Визуализировать</a:t>
            </a:r>
            <a:r>
              <a:rPr lang="ru-RU" sz="2000" dirty="0">
                <a:latin typeface="Calibri Light" panose="020F0302020204030204" pitchFamily="34" charset="0"/>
                <a:ea typeface="Calibri Light" panose="020F0302020204030204" pitchFamily="34" charset="0"/>
                <a:cs typeface="Calibri Light" panose="020F0302020204030204" pitchFamily="34" charset="0"/>
              </a:rPr>
              <a:t>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confusion matrix</a:t>
            </a:r>
            <a:r>
              <a:rPr lang="ru-RU" sz="2000" dirty="0">
                <a:latin typeface="Calibri Light" panose="020F0302020204030204" pitchFamily="34" charset="0"/>
                <a:ea typeface="Calibri Light" panose="020F0302020204030204" pitchFamily="34" charset="0"/>
                <a:cs typeface="Calibri Light" panose="020F0302020204030204" pitchFamily="34" charset="0"/>
              </a:rPr>
              <a:t> для тестовых данных</a:t>
            </a:r>
            <a:b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br>
            <a:endPar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16</a:t>
            </a:r>
          </a:p>
        </p:txBody>
      </p:sp>
    </p:spTree>
    <p:extLst>
      <p:ext uri="{BB962C8B-B14F-4D97-AF65-F5344CB8AC3E}">
        <p14:creationId xmlns:p14="http://schemas.microsoft.com/office/powerpoint/2010/main" val="78004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5999" y="1260391"/>
            <a:ext cx="5554969" cy="3869426"/>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a:t>
            </a:r>
            <a:r>
              <a:rPr lang="ru-RU" b="1" dirty="0">
                <a:solidFill>
                  <a:srgbClr val="80BC00"/>
                </a:solidFill>
                <a:latin typeface="Calibri"/>
                <a:ea typeface="Calibri"/>
                <a:cs typeface="Calibri"/>
                <a:sym typeface="Calibri"/>
              </a:rPr>
              <a:t>: исходные данные </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17</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0489" y="1260391"/>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7846" y="5129816"/>
            <a:ext cx="231815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000" y="5057987"/>
            <a:ext cx="2422768" cy="1663487"/>
          </a:xfrm>
          <a:prstGeom prst="rect">
            <a:avLst/>
          </a:prstGeom>
        </p:spPr>
      </p:pic>
    </p:spTree>
    <p:extLst>
      <p:ext uri="{BB962C8B-B14F-4D97-AF65-F5344CB8AC3E}">
        <p14:creationId xmlns:p14="http://schemas.microsoft.com/office/powerpoint/2010/main" val="128323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8129" y="1260391"/>
            <a:ext cx="5550709" cy="3869426"/>
          </a:xfrm>
          <a:prstGeom prst="rect">
            <a:avLst/>
          </a:prstGeom>
        </p:spPr>
      </p:pic>
      <p:sp>
        <p:nvSpPr>
          <p:cNvPr id="213" name="Google Shape;213;p3"/>
          <p:cNvSpPr txBox="1">
            <a:spLocks noGrp="1"/>
          </p:cNvSpPr>
          <p:nvPr>
            <p:ph type="ctrTitle"/>
          </p:nvPr>
        </p:nvSpPr>
        <p:spPr>
          <a:xfrm>
            <a:off x="620489" y="628956"/>
            <a:ext cx="8968988"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1: убираем юникод символы </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18</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2589" y="1260391"/>
            <a:ext cx="5471309"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8776" y="5129816"/>
            <a:ext cx="231629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971" y="5057987"/>
            <a:ext cx="2420825" cy="1663487"/>
          </a:xfrm>
          <a:prstGeom prst="rect">
            <a:avLst/>
          </a:prstGeom>
        </p:spPr>
      </p:pic>
    </p:spTree>
    <p:extLst>
      <p:ext uri="{BB962C8B-B14F-4D97-AF65-F5344CB8AC3E}">
        <p14:creationId xmlns:p14="http://schemas.microsoft.com/office/powerpoint/2010/main" val="75325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8129" y="1260391"/>
            <a:ext cx="5550709" cy="3869426"/>
          </a:xfrm>
          <a:prstGeom prst="rect">
            <a:avLst/>
          </a:prstGeom>
        </p:spPr>
      </p:pic>
      <p:sp>
        <p:nvSpPr>
          <p:cNvPr id="213" name="Google Shape;213;p3"/>
          <p:cNvSpPr txBox="1">
            <a:spLocks noGrp="1"/>
          </p:cNvSpPr>
          <p:nvPr>
            <p:ph type="ctrTitle"/>
          </p:nvPr>
        </p:nvSpPr>
        <p:spPr>
          <a:xfrm>
            <a:off x="620488" y="628956"/>
            <a:ext cx="11028349"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2: переводим в нижний регистр</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19</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2589" y="1260391"/>
            <a:ext cx="5471309"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8776" y="5129816"/>
            <a:ext cx="231629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971" y="5057987"/>
            <a:ext cx="2420825" cy="1663487"/>
          </a:xfrm>
          <a:prstGeom prst="rect">
            <a:avLst/>
          </a:prstGeom>
        </p:spPr>
      </p:pic>
    </p:spTree>
    <p:extLst>
      <p:ext uri="{BB962C8B-B14F-4D97-AF65-F5344CB8AC3E}">
        <p14:creationId xmlns:p14="http://schemas.microsoft.com/office/powerpoint/2010/main" val="254659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BC00"/>
        </a:solidFill>
        <a:effectLst/>
      </p:bgPr>
    </p:bg>
    <p:spTree>
      <p:nvGrpSpPr>
        <p:cNvPr id="1" name="Shape 207"/>
        <p:cNvGrpSpPr/>
        <p:nvPr/>
      </p:nvGrpSpPr>
      <p:grpSpPr>
        <a:xfrm>
          <a:off x="0" y="0"/>
          <a:ext cx="0" cy="0"/>
          <a:chOff x="0" y="0"/>
          <a:chExt cx="0" cy="0"/>
        </a:xfrm>
      </p:grpSpPr>
      <p:sp>
        <p:nvSpPr>
          <p:cNvPr id="208" name="Google Shape;208;p2"/>
          <p:cNvSpPr txBox="1">
            <a:spLocks noGrp="1"/>
          </p:cNvSpPr>
          <p:nvPr>
            <p:ph type="title"/>
          </p:nvPr>
        </p:nvSpPr>
        <p:spPr>
          <a:xfrm>
            <a:off x="619825" y="885750"/>
            <a:ext cx="11254200" cy="5133673"/>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2800"/>
              <a:buFont typeface="Calibri"/>
              <a:buNone/>
            </a:pPr>
            <a:r>
              <a:rPr lang="ru-RU" sz="2800" b="1" dirty="0">
                <a:latin typeface="Calibri"/>
                <a:ea typeface="Calibri"/>
                <a:cs typeface="Calibri"/>
                <a:sym typeface="Calibri"/>
              </a:rPr>
              <a:t>Цель: </a:t>
            </a:r>
            <a:endParaRPr sz="2800" dirty="0"/>
          </a:p>
          <a:p>
            <a:pPr marL="0" lvl="0" indent="0" algn="l" rtl="0">
              <a:lnSpc>
                <a:spcPct val="90000"/>
              </a:lnSpc>
              <a:spcBef>
                <a:spcPts val="0"/>
              </a:spcBef>
              <a:spcAft>
                <a:spcPts val="0"/>
              </a:spcAft>
              <a:buClr>
                <a:schemeClr val="lt1"/>
              </a:buClr>
              <a:buSzPts val="2800"/>
              <a:buFont typeface="Calibri"/>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анализ задачи DaNetQA - boolQ для русскоязычного набора данных. </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Clr>
                <a:schemeClr val="lt1"/>
              </a:buClr>
              <a:buSzPts val="2800"/>
              <a:buFont typeface="Calibri"/>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Проанализировать существующие решения и попытаться воспроизвести результат.</a:t>
            </a:r>
            <a:b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br>
            <a:br>
              <a:rPr lang="ru-RU" sz="2800" dirty="0">
                <a:latin typeface="Calibri"/>
                <a:ea typeface="Calibri"/>
                <a:cs typeface="Calibri"/>
                <a:sym typeface="Calibri"/>
              </a:rPr>
            </a:br>
            <a:r>
              <a:rPr lang="ru-RU" sz="2800" b="1" dirty="0">
                <a:latin typeface="Calibri"/>
                <a:ea typeface="Calibri"/>
                <a:cs typeface="Calibri"/>
                <a:sym typeface="Calibri"/>
              </a:rPr>
              <a:t>Задачи  в рамках сессий: </a:t>
            </a:r>
            <a:br>
              <a:rPr lang="ru-RU" sz="2800" dirty="0">
                <a:latin typeface="Calibri"/>
                <a:ea typeface="Calibri"/>
                <a:cs typeface="Calibri"/>
                <a:sym typeface="Calibri"/>
              </a:rPr>
            </a:br>
            <a: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t>- изучить набор </a:t>
            </a:r>
            <a:r>
              <a:rPr lang="ru-RU" sz="2800" dirty="0">
                <a:latin typeface="Calibri Light" panose="020F0302020204030204" pitchFamily="34" charset="0"/>
                <a:ea typeface="Calibri Light" panose="020F0302020204030204" pitchFamily="34" charset="0"/>
                <a:cs typeface="Calibri Light" panose="020F0302020204030204" pitchFamily="34" charset="0"/>
              </a:rPr>
              <a:t>данных</a:t>
            </a:r>
            <a: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t>;</a:t>
            </a:r>
            <a:b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br>
            <a:r>
              <a:rPr lang="ru-RU" sz="280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2800" dirty="0">
                <a:latin typeface="Calibri Light" panose="020F0302020204030204" pitchFamily="34" charset="0"/>
                <a:ea typeface="Calibri Light" panose="020F0302020204030204" pitchFamily="34" charset="0"/>
                <a:cs typeface="Calibri Light" panose="020F0302020204030204" pitchFamily="34" charset="0"/>
              </a:rPr>
              <a:t>изучить существующие решения;</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 обработать данные;</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 воспроизвести две модели и обучить их на подготовленном наборе данных;</a:t>
            </a:r>
            <a:endParaRPr sz="28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lnSpc>
                <a:spcPct val="90000"/>
              </a:lnSpc>
              <a:spcBef>
                <a:spcPts val="0"/>
              </a:spcBef>
              <a:spcAft>
                <a:spcPts val="0"/>
              </a:spcAft>
              <a:buNone/>
            </a:pPr>
            <a:r>
              <a:rPr lang="ru-RU" sz="2800" dirty="0">
                <a:latin typeface="Calibri Light" panose="020F0302020204030204" pitchFamily="34" charset="0"/>
                <a:ea typeface="Calibri Light" panose="020F0302020204030204" pitchFamily="34" charset="0"/>
                <a:cs typeface="Calibri Light" panose="020F0302020204030204" pitchFamily="34" charset="0"/>
              </a:rPr>
              <a:t>- сравнить полученные результаты.</a:t>
            </a:r>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8129" y="1260391"/>
            <a:ext cx="5550709" cy="3869426"/>
          </a:xfrm>
          <a:prstGeom prst="rect">
            <a:avLst/>
          </a:prstGeom>
        </p:spPr>
      </p:pic>
      <p:sp>
        <p:nvSpPr>
          <p:cNvPr id="213" name="Google Shape;213;p3"/>
          <p:cNvSpPr txBox="1">
            <a:spLocks noGrp="1"/>
          </p:cNvSpPr>
          <p:nvPr>
            <p:ph type="ctrTitle"/>
          </p:nvPr>
        </p:nvSpPr>
        <p:spPr>
          <a:xfrm>
            <a:off x="620489" y="628956"/>
            <a:ext cx="1132923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3: удаляем служебные символы и пунктуацию</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20</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2589" y="1260391"/>
            <a:ext cx="5471309"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8776" y="5129816"/>
            <a:ext cx="2316292"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971" y="5057987"/>
            <a:ext cx="2420825" cy="1663487"/>
          </a:xfrm>
          <a:prstGeom prst="rect">
            <a:avLst/>
          </a:prstGeom>
        </p:spPr>
      </p:pic>
    </p:spTree>
    <p:extLst>
      <p:ext uri="{BB962C8B-B14F-4D97-AF65-F5344CB8AC3E}">
        <p14:creationId xmlns:p14="http://schemas.microsoft.com/office/powerpoint/2010/main" val="406163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5999" y="1260392"/>
            <a:ext cx="5554969" cy="3869424"/>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4: удаляем стоп слова</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21</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0489" y="1260391"/>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7847" y="5129816"/>
            <a:ext cx="2318151"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000" y="5057987"/>
            <a:ext cx="2422767" cy="1663487"/>
          </a:xfrm>
          <a:prstGeom prst="rect">
            <a:avLst/>
          </a:prstGeom>
        </p:spPr>
      </p:pic>
    </p:spTree>
    <p:extLst>
      <p:ext uri="{BB962C8B-B14F-4D97-AF65-F5344CB8AC3E}">
        <p14:creationId xmlns:p14="http://schemas.microsoft.com/office/powerpoint/2010/main" val="424369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 name="Picture 1">
            <a:extLst>
              <a:ext uri="{FF2B5EF4-FFF2-40B4-BE49-F238E27FC236}">
                <a16:creationId xmlns:a16="http://schemas.microsoft.com/office/drawing/2014/main" id="{07479C5B-8316-F414-11FD-793495144AD5}"/>
              </a:ext>
            </a:extLst>
          </p:cNvPr>
          <p:cNvPicPr>
            <a:picLocks noChangeAspect="1"/>
          </p:cNvPicPr>
          <p:nvPr/>
        </p:nvPicPr>
        <p:blipFill>
          <a:blip r:embed="rId3"/>
          <a:srcRect/>
          <a:stretch/>
        </p:blipFill>
        <p:spPr>
          <a:xfrm>
            <a:off x="6095999" y="1260392"/>
            <a:ext cx="5554969" cy="3869424"/>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a:t>
            </a:r>
            <a:r>
              <a:rPr lang="ru-RU" b="1" dirty="0">
                <a:solidFill>
                  <a:srgbClr val="80BC00"/>
                </a:solidFill>
                <a:latin typeface="Calibri"/>
                <a:ea typeface="Calibri"/>
                <a:cs typeface="Calibri"/>
                <a:sym typeface="Calibri"/>
              </a:rPr>
              <a:t>5: стемминг</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22</a:t>
            </a:r>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4"/>
          <a:srcRect/>
          <a:stretch/>
        </p:blipFill>
        <p:spPr>
          <a:xfrm>
            <a:off x="620489" y="1260391"/>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5"/>
          <a:srcRect/>
          <a:stretch/>
        </p:blipFill>
        <p:spPr>
          <a:xfrm>
            <a:off x="3777847" y="5129816"/>
            <a:ext cx="2318151" cy="1591657"/>
          </a:xfrm>
          <a:prstGeom prst="rect">
            <a:avLst/>
          </a:prstGeom>
        </p:spPr>
      </p:pic>
      <p:pic>
        <p:nvPicPr>
          <p:cNvPr id="3" name="Picture 2">
            <a:extLst>
              <a:ext uri="{FF2B5EF4-FFF2-40B4-BE49-F238E27FC236}">
                <a16:creationId xmlns:a16="http://schemas.microsoft.com/office/drawing/2014/main" id="{E7FB809F-5D39-1396-1DE6-7EE8C456E350}"/>
              </a:ext>
            </a:extLst>
          </p:cNvPr>
          <p:cNvPicPr>
            <a:picLocks noChangeAspect="1"/>
          </p:cNvPicPr>
          <p:nvPr/>
        </p:nvPicPr>
        <p:blipFill>
          <a:blip r:embed="rId6"/>
          <a:srcRect/>
          <a:stretch/>
        </p:blipFill>
        <p:spPr>
          <a:xfrm>
            <a:off x="6096000" y="5057987"/>
            <a:ext cx="2422767" cy="1663487"/>
          </a:xfrm>
          <a:prstGeom prst="rect">
            <a:avLst/>
          </a:prstGeom>
        </p:spPr>
      </p:pic>
    </p:spTree>
    <p:extLst>
      <p:ext uri="{BB962C8B-B14F-4D97-AF65-F5344CB8AC3E}">
        <p14:creationId xmlns:p14="http://schemas.microsoft.com/office/powerpoint/2010/main" val="50828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0" name="Picture 19">
            <a:extLst>
              <a:ext uri="{FF2B5EF4-FFF2-40B4-BE49-F238E27FC236}">
                <a16:creationId xmlns:a16="http://schemas.microsoft.com/office/drawing/2014/main" id="{FAF4DBF3-6636-7BE7-5EC1-EF7EE51CD7D7}"/>
              </a:ext>
            </a:extLst>
          </p:cNvPr>
          <p:cNvPicPr>
            <a:picLocks noChangeAspect="1"/>
          </p:cNvPicPr>
          <p:nvPr/>
        </p:nvPicPr>
        <p:blipFill>
          <a:blip r:embed="rId3"/>
          <a:srcRect/>
          <a:stretch/>
        </p:blipFill>
        <p:spPr>
          <a:xfrm>
            <a:off x="6793215" y="3760654"/>
            <a:ext cx="3524250" cy="2657475"/>
          </a:xfrm>
          <a:prstGeom prst="rect">
            <a:avLst/>
          </a:prstGeom>
        </p:spPr>
      </p:pic>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Выбор лучшей модели</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23</a:t>
            </a:r>
            <a:endParaRPr lang="ru-RU" dirty="0"/>
          </a:p>
        </p:txBody>
      </p:sp>
      <p:pic>
        <p:nvPicPr>
          <p:cNvPr id="4" name="Picture 3">
            <a:extLst>
              <a:ext uri="{FF2B5EF4-FFF2-40B4-BE49-F238E27FC236}">
                <a16:creationId xmlns:a16="http://schemas.microsoft.com/office/drawing/2014/main" id="{A6FF4581-4D00-6AE9-157A-3729D15EF654}"/>
              </a:ext>
            </a:extLst>
          </p:cNvPr>
          <p:cNvPicPr>
            <a:picLocks noChangeAspect="1"/>
          </p:cNvPicPr>
          <p:nvPr/>
        </p:nvPicPr>
        <p:blipFill>
          <a:blip r:embed="rId4"/>
          <a:srcRect/>
          <a:stretch/>
        </p:blipFill>
        <p:spPr>
          <a:xfrm>
            <a:off x="1938908" y="3760654"/>
            <a:ext cx="3429000" cy="2657475"/>
          </a:xfrm>
          <a:prstGeom prst="rect">
            <a:avLst/>
          </a:prstGeom>
        </p:spPr>
      </p:pic>
      <p:sp>
        <p:nvSpPr>
          <p:cNvPr id="7" name="TextBox 6">
            <a:extLst>
              <a:ext uri="{FF2B5EF4-FFF2-40B4-BE49-F238E27FC236}">
                <a16:creationId xmlns:a16="http://schemas.microsoft.com/office/drawing/2014/main" id="{2A86A8BE-B446-9157-5602-5A7D88C060E4}"/>
              </a:ext>
            </a:extLst>
          </p:cNvPr>
          <p:cNvSpPr txBox="1"/>
          <p:nvPr/>
        </p:nvSpPr>
        <p:spPr>
          <a:xfrm>
            <a:off x="620489" y="1298508"/>
            <a:ext cx="10228743" cy="674031"/>
          </a:xfrm>
          <a:prstGeom prst="rect">
            <a:avLst/>
          </a:prstGeom>
          <a:noFill/>
        </p:spPr>
        <p:txBody>
          <a:bodyPr wrap="square">
            <a:spAutoFit/>
          </a:bodyPr>
          <a:lstStyle/>
          <a:p>
            <a:pPr marL="0" marR="0" lvl="0" indent="0" algn="l" rtl="0">
              <a:lnSpc>
                <a:spcPct val="90000"/>
              </a:lnSpc>
              <a:spcBef>
                <a:spcPts val="0"/>
              </a:spcBef>
              <a:spcAft>
                <a:spcPts val="0"/>
              </a:spcAft>
              <a:buClr>
                <a:schemeClr val="lt1"/>
              </a:buClr>
              <a:buSzPts val="1800"/>
              <a:buFont typeface="Calibri"/>
              <a:buNone/>
            </a:pPr>
            <a:r>
              <a:rPr lang="ru-RU" sz="1400" i="0" u="none" strike="noStrike" cap="none" dirty="0">
                <a:solidFill>
                  <a:schemeClr val="tx1"/>
                </a:solidFill>
                <a:latin typeface="Calibri"/>
                <a:ea typeface="Calibri"/>
                <a:cs typeface="Calibri"/>
                <a:sym typeface="Calibri"/>
              </a:rPr>
              <a:t>С каждой конфигурации мы сохраняли по две модели: последнюю и лучшую по выбранной метрике (</a:t>
            </a:r>
            <a:r>
              <a:rPr lang="en-US" sz="1400" i="0" u="none" strike="noStrike" cap="none" dirty="0">
                <a:solidFill>
                  <a:schemeClr val="tx1"/>
                </a:solidFill>
                <a:latin typeface="Calibri"/>
                <a:ea typeface="Calibri"/>
                <a:cs typeface="Calibri"/>
                <a:sym typeface="Calibri"/>
              </a:rPr>
              <a:t>Accuracy</a:t>
            </a:r>
            <a:r>
              <a:rPr lang="ru-RU" sz="1400" i="0" u="none" strike="noStrike" cap="none" dirty="0">
                <a:solidFill>
                  <a:schemeClr val="tx1"/>
                </a:solidFill>
                <a:latin typeface="Calibri"/>
                <a:ea typeface="Calibri"/>
                <a:cs typeface="Calibri"/>
                <a:sym typeface="Calibri"/>
              </a:rPr>
              <a:t>).</a:t>
            </a:r>
          </a:p>
          <a:p>
            <a:pPr marL="0" marR="0" lvl="0" indent="0" algn="l" rtl="0">
              <a:lnSpc>
                <a:spcPct val="90000"/>
              </a:lnSpc>
              <a:spcBef>
                <a:spcPts val="0"/>
              </a:spcBef>
              <a:spcAft>
                <a:spcPts val="0"/>
              </a:spcAft>
              <a:buClr>
                <a:schemeClr val="lt1"/>
              </a:buClr>
              <a:buSzPts val="1800"/>
              <a:buFont typeface="Calibri"/>
              <a:buNone/>
            </a:pPr>
            <a:r>
              <a:rPr lang="ru-RU" sz="1400" i="0" u="none" strike="noStrike" cap="none" dirty="0">
                <a:solidFill>
                  <a:schemeClr val="tx1"/>
                </a:solidFill>
                <a:latin typeface="Calibri"/>
                <a:ea typeface="Calibri"/>
                <a:cs typeface="Calibri"/>
                <a:sym typeface="Calibri"/>
              </a:rPr>
              <a:t>Проверив все была выбрана лучшая. </a:t>
            </a:r>
            <a:r>
              <a:rPr lang="en-US" sz="1400" b="0" i="0" u="none" strike="noStrike" cap="none" dirty="0">
                <a:solidFill>
                  <a:schemeClr val="tx1"/>
                </a:solidFill>
                <a:latin typeface="Calibri"/>
                <a:ea typeface="Calibri"/>
                <a:cs typeface="Calibri"/>
                <a:sym typeface="Calibri"/>
              </a:rPr>
              <a:t>Accuracy</a:t>
            </a:r>
            <a:r>
              <a:rPr lang="ru-RU" sz="1400" b="0" i="0" u="none" strike="noStrike" cap="none" dirty="0">
                <a:solidFill>
                  <a:schemeClr val="tx1"/>
                </a:solidFill>
                <a:latin typeface="Calibri"/>
                <a:ea typeface="Calibri"/>
                <a:cs typeface="Calibri"/>
                <a:sym typeface="Calibri"/>
              </a:rPr>
              <a:t>, на 5 эпохе равняется </a:t>
            </a:r>
            <a:r>
              <a:rPr lang="ru-RU" sz="1400" b="1" i="0" u="none" strike="noStrike" cap="none" dirty="0">
                <a:solidFill>
                  <a:schemeClr val="tx1"/>
                </a:solidFill>
                <a:latin typeface="Calibri"/>
                <a:ea typeface="Calibri"/>
                <a:cs typeface="Calibri"/>
                <a:sym typeface="Calibri"/>
              </a:rPr>
              <a:t>0.73</a:t>
            </a:r>
            <a:r>
              <a:rPr lang="ru-RU" sz="1400" i="0" u="none" strike="noStrike" cap="none" dirty="0">
                <a:solidFill>
                  <a:schemeClr val="tx1"/>
                </a:solidFill>
                <a:latin typeface="Calibri"/>
                <a:ea typeface="Calibri"/>
                <a:cs typeface="Calibri"/>
                <a:sym typeface="Calibri"/>
              </a:rPr>
              <a:t>. </a:t>
            </a:r>
            <a:endParaRPr lang="ru-RU" dirty="0">
              <a:solidFill>
                <a:schemeClr val="tx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1800"/>
              <a:buFont typeface="Calibri"/>
              <a:buNone/>
            </a:pPr>
            <a:r>
              <a:rPr lang="ru-RU" sz="1400" i="0" u="none" strike="noStrike" cap="none" dirty="0">
                <a:solidFill>
                  <a:schemeClr val="tx1"/>
                </a:solidFill>
                <a:latin typeface="Calibri"/>
                <a:ea typeface="Calibri"/>
                <a:cs typeface="Calibri"/>
                <a:sym typeface="Calibri"/>
              </a:rPr>
              <a:t>Сравним метрики </a:t>
            </a:r>
            <a:r>
              <a:rPr lang="ru-RU" dirty="0">
                <a:solidFill>
                  <a:schemeClr val="tx1"/>
                </a:solidFill>
                <a:latin typeface="Calibri"/>
                <a:ea typeface="Calibri"/>
                <a:cs typeface="Calibri"/>
                <a:sym typeface="Calibri"/>
              </a:rPr>
              <a:t>моделей:</a:t>
            </a:r>
            <a:endParaRPr lang="ru-RU" sz="1400" i="0" u="none" strike="noStrike" cap="none" dirty="0">
              <a:solidFill>
                <a:schemeClr val="tx1"/>
              </a:solidFill>
              <a:latin typeface="Calibri"/>
              <a:ea typeface="Calibri"/>
              <a:cs typeface="Calibri"/>
              <a:sym typeface="Calibri"/>
            </a:endParaRPr>
          </a:p>
        </p:txBody>
      </p:sp>
      <p:graphicFrame>
        <p:nvGraphicFramePr>
          <p:cNvPr id="9" name="Table 9">
            <a:extLst>
              <a:ext uri="{FF2B5EF4-FFF2-40B4-BE49-F238E27FC236}">
                <a16:creationId xmlns:a16="http://schemas.microsoft.com/office/drawing/2014/main" id="{4569E428-4884-5FC6-9C6F-915261035EBA}"/>
              </a:ext>
            </a:extLst>
          </p:cNvPr>
          <p:cNvGraphicFramePr>
            <a:graphicFrameLocks noGrp="1"/>
          </p:cNvGraphicFramePr>
          <p:nvPr>
            <p:extLst>
              <p:ext uri="{D42A27DB-BD31-4B8C-83A1-F6EECF244321}">
                <p14:modId xmlns:p14="http://schemas.microsoft.com/office/powerpoint/2010/main" val="1353927649"/>
              </p:ext>
            </p:extLst>
          </p:nvPr>
        </p:nvGraphicFramePr>
        <p:xfrm>
          <a:off x="1359518" y="2056991"/>
          <a:ext cx="4587781" cy="1737360"/>
        </p:xfrm>
        <a:graphic>
          <a:graphicData uri="http://schemas.openxmlformats.org/drawingml/2006/table">
            <a:tbl>
              <a:tblPr firstRow="1" bandRow="1">
                <a:tableStyleId>{912C8C85-51F0-491E-9774-3900AFEF0FD7}</a:tableStyleId>
              </a:tblPr>
              <a:tblGrid>
                <a:gridCol w="952473">
                  <a:extLst>
                    <a:ext uri="{9D8B030D-6E8A-4147-A177-3AD203B41FA5}">
                      <a16:colId xmlns:a16="http://schemas.microsoft.com/office/drawing/2014/main" val="2339263156"/>
                    </a:ext>
                  </a:extLst>
                </a:gridCol>
                <a:gridCol w="908827">
                  <a:extLst>
                    <a:ext uri="{9D8B030D-6E8A-4147-A177-3AD203B41FA5}">
                      <a16:colId xmlns:a16="http://schemas.microsoft.com/office/drawing/2014/main" val="2874489240"/>
                    </a:ext>
                  </a:extLst>
                </a:gridCol>
                <a:gridCol w="908827">
                  <a:extLst>
                    <a:ext uri="{9D8B030D-6E8A-4147-A177-3AD203B41FA5}">
                      <a16:colId xmlns:a16="http://schemas.microsoft.com/office/drawing/2014/main" val="285221056"/>
                    </a:ext>
                  </a:extLst>
                </a:gridCol>
                <a:gridCol w="908827">
                  <a:extLst>
                    <a:ext uri="{9D8B030D-6E8A-4147-A177-3AD203B41FA5}">
                      <a16:colId xmlns:a16="http://schemas.microsoft.com/office/drawing/2014/main" val="3991375374"/>
                    </a:ext>
                  </a:extLst>
                </a:gridCol>
                <a:gridCol w="908827">
                  <a:extLst>
                    <a:ext uri="{9D8B030D-6E8A-4147-A177-3AD203B41FA5}">
                      <a16:colId xmlns:a16="http://schemas.microsoft.com/office/drawing/2014/main" val="871114167"/>
                    </a:ext>
                  </a:extLst>
                </a:gridCol>
              </a:tblGrid>
              <a:tr h="217407">
                <a:tc gridSpan="5">
                  <a:txBody>
                    <a:bodyPr/>
                    <a:lstStyle/>
                    <a:p>
                      <a:pPr algn="ctr" fontAlgn="ctr"/>
                      <a:r>
                        <a:rPr lang="en-US" dirty="0">
                          <a:effectLst/>
                        </a:rPr>
                        <a:t>TF-IDF + </a:t>
                      </a:r>
                      <a:r>
                        <a:rPr lang="en-US" dirty="0" err="1">
                          <a:effectLst/>
                        </a:rPr>
                        <a:t>LogisticRegression</a:t>
                      </a:r>
                      <a:endParaRPr lang="en-US" dirty="0">
                        <a:effectLst/>
                      </a:endParaRPr>
                    </a:p>
                  </a:txBody>
                  <a:tcPr marL="76200" marR="76200" marT="38100" marB="38100" anchor="ctr"/>
                </a:tc>
                <a:tc hMerge="1">
                  <a:txBody>
                    <a:bodyPr/>
                    <a:lstStyle/>
                    <a:p>
                      <a:pPr algn="ctr" fontAlgn="ctr"/>
                      <a:r>
                        <a:rPr lang="en-US" dirty="0" err="1">
                          <a:effectLst/>
                        </a:rPr>
                        <a:t>RuBert</a:t>
                      </a:r>
                      <a:r>
                        <a:rPr lang="en-US" dirty="0">
                          <a:effectLst/>
                        </a:rPr>
                        <a:t>-Cased</a:t>
                      </a:r>
                    </a:p>
                  </a:txBody>
                  <a:tcPr marL="76200" marR="76200" marT="38100" marB="38100" anchor="ctr"/>
                </a:tc>
                <a:tc hMerge="1">
                  <a:txBody>
                    <a:bodyPr/>
                    <a:lstStyle/>
                    <a:p>
                      <a:pPr algn="ctr" fontAlgn="ctr"/>
                      <a:endParaRPr lang="en-US" dirty="0">
                        <a:effectLst/>
                      </a:endParaRPr>
                    </a:p>
                  </a:txBody>
                  <a:tcPr marL="76200" marR="76200" marT="38100" marB="38100" anchor="ctr"/>
                </a:tc>
                <a:tc hMerge="1">
                  <a:txBody>
                    <a:bodyPr/>
                    <a:lstStyle/>
                    <a:p>
                      <a:pPr algn="ctr" fontAlgn="ctr"/>
                      <a:endParaRPr lang="en-US" dirty="0">
                        <a:effectLst/>
                      </a:endParaRPr>
                    </a:p>
                  </a:txBody>
                  <a:tcPr marL="76200" marR="76200" marT="38100" marB="38100" anchor="ctr"/>
                </a:tc>
                <a:tc hMerge="1">
                  <a:txBody>
                    <a:bodyPr/>
                    <a:lstStyle/>
                    <a:p>
                      <a:pPr algn="ctr" fontAlgn="ctr"/>
                      <a:endParaRPr lang="en-US" dirty="0">
                        <a:effectLst/>
                      </a:endParaRPr>
                    </a:p>
                  </a:txBody>
                  <a:tcPr marL="76200" marR="76200" marT="38100" marB="38100" anchor="ctr"/>
                </a:tc>
                <a:extLst>
                  <a:ext uri="{0D108BD9-81ED-4DB2-BD59-A6C34878D82A}">
                    <a16:rowId xmlns:a16="http://schemas.microsoft.com/office/drawing/2014/main" val="2707750829"/>
                  </a:ext>
                </a:extLst>
              </a:tr>
              <a:tr h="217407">
                <a:tc>
                  <a:txBody>
                    <a:bodyPr/>
                    <a:lstStyle/>
                    <a:p>
                      <a:pPr algn="ctr" fontAlgn="ctr"/>
                      <a:endParaRPr lang="en-US" dirty="0">
                        <a:effectLst/>
                      </a:endParaRPr>
                    </a:p>
                  </a:txBody>
                  <a:tcPr marL="76200" marR="76200" marT="38100" marB="38100" anchor="ctr"/>
                </a:tc>
                <a:tc>
                  <a:txBody>
                    <a:bodyPr/>
                    <a:lstStyle/>
                    <a:p>
                      <a:pPr algn="ctr" fontAlgn="ctr"/>
                      <a:r>
                        <a:rPr lang="en-US" dirty="0">
                          <a:effectLst/>
                        </a:rPr>
                        <a:t>Precision</a:t>
                      </a:r>
                    </a:p>
                  </a:txBody>
                  <a:tcPr marL="76200" marR="76200" marT="38100" marB="38100" anchor="ctr"/>
                </a:tc>
                <a:tc>
                  <a:txBody>
                    <a:bodyPr/>
                    <a:lstStyle/>
                    <a:p>
                      <a:pPr algn="ctr" fontAlgn="ctr"/>
                      <a:r>
                        <a:rPr lang="en-US" dirty="0">
                          <a:effectLst/>
                        </a:rPr>
                        <a:t>Recall</a:t>
                      </a:r>
                    </a:p>
                  </a:txBody>
                  <a:tcPr marL="76200" marR="76200" marT="38100" marB="38100" anchor="ctr"/>
                </a:tc>
                <a:tc>
                  <a:txBody>
                    <a:bodyPr/>
                    <a:lstStyle/>
                    <a:p>
                      <a:pPr algn="ctr" fontAlgn="ctr"/>
                      <a:r>
                        <a:rPr lang="en-US" dirty="0">
                          <a:effectLst/>
                        </a:rPr>
                        <a:t>F1</a:t>
                      </a:r>
                    </a:p>
                  </a:txBody>
                  <a:tcPr marL="76200" marR="76200" marT="38100" marB="38100" anchor="ctr"/>
                </a:tc>
                <a:tc>
                  <a:txBody>
                    <a:bodyPr/>
                    <a:lstStyle/>
                    <a:p>
                      <a:pPr algn="ctr" fontAlgn="ctr"/>
                      <a:r>
                        <a:rPr lang="en-US" dirty="0">
                          <a:effectLst/>
                        </a:rPr>
                        <a:t>Support</a:t>
                      </a:r>
                    </a:p>
                  </a:txBody>
                  <a:tcPr marL="76200" marR="76200" marT="38100" marB="38100" anchor="ctr"/>
                </a:tc>
                <a:extLst>
                  <a:ext uri="{0D108BD9-81ED-4DB2-BD59-A6C34878D82A}">
                    <a16:rowId xmlns:a16="http://schemas.microsoft.com/office/drawing/2014/main" val="726554636"/>
                  </a:ext>
                </a:extLst>
              </a:tr>
              <a:tr h="217407">
                <a:tc>
                  <a:txBody>
                    <a:bodyPr/>
                    <a:lstStyle/>
                    <a:p>
                      <a:pPr algn="ctr"/>
                      <a:r>
                        <a:rPr lang="ru-RU" dirty="0">
                          <a:effectLst/>
                        </a:rPr>
                        <a:t>Нет</a:t>
                      </a: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0.82</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0.24</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0.37</a:t>
                      </a:r>
                      <a:endParaRPr lang="ru-RU" dirty="0">
                        <a:effectLst/>
                      </a:endParaRPr>
                    </a:p>
                  </a:txBody>
                  <a:tcPr marL="76200" marR="76200" marT="38100" marB="38100" anchor="ctr"/>
                </a:tc>
                <a:tc>
                  <a:txBody>
                    <a:bodyPr/>
                    <a:lstStyle/>
                    <a:p>
                      <a:pPr algn="ctr"/>
                      <a:r>
                        <a:rPr lang="ru-RU" dirty="0">
                          <a:effectLst/>
                        </a:rPr>
                        <a:t>409</a:t>
                      </a:r>
                    </a:p>
                  </a:txBody>
                  <a:tcPr marL="76200" marR="76200" marT="38100" marB="38100" anchor="ctr"/>
                </a:tc>
                <a:extLst>
                  <a:ext uri="{0D108BD9-81ED-4DB2-BD59-A6C34878D82A}">
                    <a16:rowId xmlns:a16="http://schemas.microsoft.com/office/drawing/2014/main" val="3600628371"/>
                  </a:ext>
                </a:extLst>
              </a:tr>
              <a:tr h="217407">
                <a:tc>
                  <a:txBody>
                    <a:bodyPr/>
                    <a:lstStyle/>
                    <a:p>
                      <a:pPr algn="ctr"/>
                      <a:r>
                        <a:rPr lang="ru-RU" dirty="0">
                          <a:effectLst/>
                        </a:rPr>
                        <a:t>Да</a:t>
                      </a: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0.56</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0.95</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0.70</a:t>
                      </a:r>
                      <a:endParaRPr lang="ru-RU" dirty="0">
                        <a:effectLst/>
                      </a:endParaRPr>
                    </a:p>
                  </a:txBody>
                  <a:tcPr marL="76200" marR="76200" marT="38100" marB="38100" anchor="ctr"/>
                </a:tc>
                <a:tc>
                  <a:txBody>
                    <a:bodyPr/>
                    <a:lstStyle/>
                    <a:p>
                      <a:pPr algn="ctr"/>
                      <a:r>
                        <a:rPr lang="ru-RU" dirty="0">
                          <a:effectLst/>
                        </a:rPr>
                        <a:t>412</a:t>
                      </a:r>
                    </a:p>
                  </a:txBody>
                  <a:tcPr marL="76200" marR="76200" marT="38100" marB="38100" anchor="ctr"/>
                </a:tc>
                <a:extLst>
                  <a:ext uri="{0D108BD9-81ED-4DB2-BD59-A6C34878D82A}">
                    <a16:rowId xmlns:a16="http://schemas.microsoft.com/office/drawing/2014/main" val="499837248"/>
                  </a:ext>
                </a:extLst>
              </a:tr>
              <a:tr h="217407">
                <a:tc>
                  <a:txBody>
                    <a:bodyPr/>
                    <a:lstStyle/>
                    <a:p>
                      <a:pPr algn="ctr"/>
                      <a:r>
                        <a:rPr lang="ru-RU" sz="1400" b="0" i="0" u="none" strike="noStrike" cap="none" dirty="0">
                          <a:solidFill>
                            <a:schemeClr val="tx1"/>
                          </a:solidFill>
                          <a:effectLst/>
                          <a:latin typeface="+mn-lt"/>
                          <a:ea typeface="+mn-ea"/>
                          <a:cs typeface="+mn-cs"/>
                          <a:sym typeface="Arial"/>
                        </a:rPr>
                        <a:t>Точн.</a:t>
                      </a:r>
                      <a:r>
                        <a:rPr lang="en-US" sz="1400" b="0" i="0" u="none" strike="noStrike" cap="none" dirty="0">
                          <a:solidFill>
                            <a:schemeClr val="tx1"/>
                          </a:solidFill>
                          <a:effectLst/>
                          <a:latin typeface="+mn-lt"/>
                          <a:ea typeface="+mn-ea"/>
                          <a:cs typeface="+mn-cs"/>
                          <a:sym typeface="Arial"/>
                        </a:rPr>
                        <a:t> </a:t>
                      </a:r>
                      <a:endParaRPr lang="ru-RU" dirty="0">
                        <a:effectLst/>
                      </a:endParaRPr>
                    </a:p>
                  </a:txBody>
                  <a:tcPr marL="76200" marR="76200" marT="38100" marB="38100" anchor="ctr"/>
                </a:tc>
                <a:tc>
                  <a:txBody>
                    <a:bodyPr/>
                    <a:lstStyle/>
                    <a:p>
                      <a:pPr algn="ctr"/>
                      <a:endParaRPr lang="ru-RU" dirty="0">
                        <a:effectLst/>
                      </a:endParaRPr>
                    </a:p>
                  </a:txBody>
                  <a:tcPr marL="76200" marR="76200" marT="38100" marB="38100" anchor="ctr"/>
                </a:tc>
                <a:tc>
                  <a:txBody>
                    <a:bodyPr/>
                    <a:lstStyle/>
                    <a:p>
                      <a:pPr algn="ct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0.59</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821</a:t>
                      </a:r>
                      <a:endParaRPr lang="ru-RU" dirty="0">
                        <a:effectLst/>
                      </a:endParaRPr>
                    </a:p>
                  </a:txBody>
                  <a:tcPr marL="76200" marR="76200" marT="38100" marB="38100" anchor="ctr"/>
                </a:tc>
                <a:extLst>
                  <a:ext uri="{0D108BD9-81ED-4DB2-BD59-A6C34878D82A}">
                    <a16:rowId xmlns:a16="http://schemas.microsoft.com/office/drawing/2014/main" val="2590441795"/>
                  </a:ext>
                </a:extLst>
              </a:tr>
              <a:tr h="217407">
                <a:tc>
                  <a:txBody>
                    <a:bodyPr/>
                    <a:lstStyle/>
                    <a:p>
                      <a:pPr algn="ctr"/>
                      <a:r>
                        <a:rPr lang="ru-RU" dirty="0">
                          <a:effectLst/>
                        </a:rPr>
                        <a:t>Сред.</a:t>
                      </a: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0.69</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0.59</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0.53</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821</a:t>
                      </a:r>
                      <a:endParaRPr lang="ru-RU" dirty="0">
                        <a:effectLst/>
                      </a:endParaRPr>
                    </a:p>
                  </a:txBody>
                  <a:tcPr marL="76200" marR="76200" marT="38100" marB="38100" anchor="ctr"/>
                </a:tc>
                <a:extLst>
                  <a:ext uri="{0D108BD9-81ED-4DB2-BD59-A6C34878D82A}">
                    <a16:rowId xmlns:a16="http://schemas.microsoft.com/office/drawing/2014/main" val="4112146889"/>
                  </a:ext>
                </a:extLst>
              </a:tr>
            </a:tbl>
          </a:graphicData>
        </a:graphic>
      </p:graphicFrame>
      <p:graphicFrame>
        <p:nvGraphicFramePr>
          <p:cNvPr id="19" name="Table 9">
            <a:extLst>
              <a:ext uri="{FF2B5EF4-FFF2-40B4-BE49-F238E27FC236}">
                <a16:creationId xmlns:a16="http://schemas.microsoft.com/office/drawing/2014/main" id="{B41EDF43-A0A1-950C-5137-97F1CB9B596C}"/>
              </a:ext>
            </a:extLst>
          </p:cNvPr>
          <p:cNvGraphicFramePr>
            <a:graphicFrameLocks noGrp="1"/>
          </p:cNvGraphicFramePr>
          <p:nvPr>
            <p:extLst>
              <p:ext uri="{D42A27DB-BD31-4B8C-83A1-F6EECF244321}">
                <p14:modId xmlns:p14="http://schemas.microsoft.com/office/powerpoint/2010/main" val="4240330486"/>
              </p:ext>
            </p:extLst>
          </p:nvPr>
        </p:nvGraphicFramePr>
        <p:xfrm>
          <a:off x="6261449" y="2056991"/>
          <a:ext cx="4587782" cy="1737360"/>
        </p:xfrm>
        <a:graphic>
          <a:graphicData uri="http://schemas.openxmlformats.org/drawingml/2006/table">
            <a:tbl>
              <a:tblPr firstRow="1" bandRow="1">
                <a:tableStyleId>{912C8C85-51F0-491E-9774-3900AFEF0FD7}</a:tableStyleId>
              </a:tblPr>
              <a:tblGrid>
                <a:gridCol w="952474">
                  <a:extLst>
                    <a:ext uri="{9D8B030D-6E8A-4147-A177-3AD203B41FA5}">
                      <a16:colId xmlns:a16="http://schemas.microsoft.com/office/drawing/2014/main" val="2339263156"/>
                    </a:ext>
                  </a:extLst>
                </a:gridCol>
                <a:gridCol w="908827">
                  <a:extLst>
                    <a:ext uri="{9D8B030D-6E8A-4147-A177-3AD203B41FA5}">
                      <a16:colId xmlns:a16="http://schemas.microsoft.com/office/drawing/2014/main" val="2874489240"/>
                    </a:ext>
                  </a:extLst>
                </a:gridCol>
                <a:gridCol w="908827">
                  <a:extLst>
                    <a:ext uri="{9D8B030D-6E8A-4147-A177-3AD203B41FA5}">
                      <a16:colId xmlns:a16="http://schemas.microsoft.com/office/drawing/2014/main" val="285221056"/>
                    </a:ext>
                  </a:extLst>
                </a:gridCol>
                <a:gridCol w="908827">
                  <a:extLst>
                    <a:ext uri="{9D8B030D-6E8A-4147-A177-3AD203B41FA5}">
                      <a16:colId xmlns:a16="http://schemas.microsoft.com/office/drawing/2014/main" val="3991375374"/>
                    </a:ext>
                  </a:extLst>
                </a:gridCol>
                <a:gridCol w="908827">
                  <a:extLst>
                    <a:ext uri="{9D8B030D-6E8A-4147-A177-3AD203B41FA5}">
                      <a16:colId xmlns:a16="http://schemas.microsoft.com/office/drawing/2014/main" val="871114167"/>
                    </a:ext>
                  </a:extLst>
                </a:gridCol>
              </a:tblGrid>
              <a:tr h="223757">
                <a:tc gridSpan="5">
                  <a:txBody>
                    <a:bodyPr/>
                    <a:lstStyle/>
                    <a:p>
                      <a:pPr algn="ctr" fontAlgn="ctr"/>
                      <a:r>
                        <a:rPr lang="en-US" dirty="0" err="1">
                          <a:effectLst/>
                        </a:rPr>
                        <a:t>RuBert</a:t>
                      </a:r>
                      <a:r>
                        <a:rPr lang="en-US" dirty="0">
                          <a:effectLst/>
                        </a:rPr>
                        <a:t>-Cased</a:t>
                      </a:r>
                    </a:p>
                  </a:txBody>
                  <a:tcPr marL="76200" marR="76200" marT="38100" marB="38100" anchor="ctr"/>
                </a:tc>
                <a:tc hMerge="1">
                  <a:txBody>
                    <a:bodyPr/>
                    <a:lstStyle/>
                    <a:p>
                      <a:pPr algn="ctr" fontAlgn="ctr"/>
                      <a:r>
                        <a:rPr lang="en-US" dirty="0" err="1">
                          <a:effectLst/>
                        </a:rPr>
                        <a:t>RuBert</a:t>
                      </a:r>
                      <a:r>
                        <a:rPr lang="en-US" dirty="0">
                          <a:effectLst/>
                        </a:rPr>
                        <a:t>-Cased</a:t>
                      </a:r>
                    </a:p>
                  </a:txBody>
                  <a:tcPr marL="76200" marR="76200" marT="38100" marB="38100" anchor="ctr"/>
                </a:tc>
                <a:tc hMerge="1">
                  <a:txBody>
                    <a:bodyPr/>
                    <a:lstStyle/>
                    <a:p>
                      <a:pPr algn="ctr" fontAlgn="ctr"/>
                      <a:endParaRPr lang="en-US" dirty="0">
                        <a:effectLst/>
                      </a:endParaRPr>
                    </a:p>
                  </a:txBody>
                  <a:tcPr marL="76200" marR="76200" marT="38100" marB="38100" anchor="ctr"/>
                </a:tc>
                <a:tc hMerge="1">
                  <a:txBody>
                    <a:bodyPr/>
                    <a:lstStyle/>
                    <a:p>
                      <a:pPr algn="ctr" fontAlgn="ctr"/>
                      <a:endParaRPr lang="en-US" dirty="0">
                        <a:effectLst/>
                      </a:endParaRPr>
                    </a:p>
                  </a:txBody>
                  <a:tcPr marL="76200" marR="76200" marT="38100" marB="38100" anchor="ctr"/>
                </a:tc>
                <a:tc hMerge="1">
                  <a:txBody>
                    <a:bodyPr/>
                    <a:lstStyle/>
                    <a:p>
                      <a:pPr algn="ctr" fontAlgn="ctr"/>
                      <a:endParaRPr lang="en-US" dirty="0">
                        <a:effectLst/>
                      </a:endParaRPr>
                    </a:p>
                  </a:txBody>
                  <a:tcPr marL="76200" marR="76200" marT="38100" marB="38100" anchor="ctr"/>
                </a:tc>
                <a:extLst>
                  <a:ext uri="{0D108BD9-81ED-4DB2-BD59-A6C34878D82A}">
                    <a16:rowId xmlns:a16="http://schemas.microsoft.com/office/drawing/2014/main" val="2707750829"/>
                  </a:ext>
                </a:extLst>
              </a:tr>
              <a:tr h="223757">
                <a:tc>
                  <a:txBody>
                    <a:bodyPr/>
                    <a:lstStyle/>
                    <a:p>
                      <a:pPr algn="ctr" fontAlgn="ctr"/>
                      <a:endParaRPr lang="en-US" dirty="0">
                        <a:effectLst/>
                      </a:endParaRPr>
                    </a:p>
                  </a:txBody>
                  <a:tcPr marL="76200" marR="76200" marT="38100" marB="38100" anchor="ctr"/>
                </a:tc>
                <a:tc>
                  <a:txBody>
                    <a:bodyPr/>
                    <a:lstStyle/>
                    <a:p>
                      <a:pPr algn="ctr" fontAlgn="ctr"/>
                      <a:r>
                        <a:rPr lang="en-US" dirty="0">
                          <a:effectLst/>
                        </a:rPr>
                        <a:t>Precision</a:t>
                      </a:r>
                    </a:p>
                  </a:txBody>
                  <a:tcPr marL="76200" marR="76200" marT="38100" marB="38100" anchor="ctr"/>
                </a:tc>
                <a:tc>
                  <a:txBody>
                    <a:bodyPr/>
                    <a:lstStyle/>
                    <a:p>
                      <a:pPr algn="ctr" fontAlgn="ctr"/>
                      <a:r>
                        <a:rPr lang="en-US" dirty="0">
                          <a:effectLst/>
                        </a:rPr>
                        <a:t>Recall</a:t>
                      </a:r>
                    </a:p>
                  </a:txBody>
                  <a:tcPr marL="76200" marR="76200" marT="38100" marB="38100" anchor="ctr"/>
                </a:tc>
                <a:tc>
                  <a:txBody>
                    <a:bodyPr/>
                    <a:lstStyle/>
                    <a:p>
                      <a:pPr algn="ctr" fontAlgn="ctr"/>
                      <a:r>
                        <a:rPr lang="en-US" dirty="0">
                          <a:effectLst/>
                        </a:rPr>
                        <a:t>F1</a:t>
                      </a:r>
                    </a:p>
                  </a:txBody>
                  <a:tcPr marL="76200" marR="76200" marT="38100" marB="38100" anchor="ctr"/>
                </a:tc>
                <a:tc>
                  <a:txBody>
                    <a:bodyPr/>
                    <a:lstStyle/>
                    <a:p>
                      <a:pPr algn="ctr" fontAlgn="ctr"/>
                      <a:r>
                        <a:rPr lang="en-US" dirty="0">
                          <a:effectLst/>
                        </a:rPr>
                        <a:t>Support</a:t>
                      </a:r>
                    </a:p>
                  </a:txBody>
                  <a:tcPr marL="76200" marR="76200" marT="38100" marB="38100" anchor="ctr"/>
                </a:tc>
                <a:extLst>
                  <a:ext uri="{0D108BD9-81ED-4DB2-BD59-A6C34878D82A}">
                    <a16:rowId xmlns:a16="http://schemas.microsoft.com/office/drawing/2014/main" val="726554636"/>
                  </a:ext>
                </a:extLst>
              </a:tr>
              <a:tr h="223757">
                <a:tc>
                  <a:txBody>
                    <a:bodyPr/>
                    <a:lstStyle/>
                    <a:p>
                      <a:pPr algn="ctr"/>
                      <a:r>
                        <a:rPr lang="ru-RU" dirty="0">
                          <a:effectLst/>
                        </a:rPr>
                        <a:t>Нет</a:t>
                      </a: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0.74</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0.71 </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0.72</a:t>
                      </a:r>
                      <a:endParaRPr lang="ru-RU" dirty="0">
                        <a:effectLst/>
                      </a:endParaRPr>
                    </a:p>
                  </a:txBody>
                  <a:tcPr marL="76200" marR="76200" marT="38100" marB="38100" anchor="ctr"/>
                </a:tc>
                <a:tc>
                  <a:txBody>
                    <a:bodyPr/>
                    <a:lstStyle/>
                    <a:p>
                      <a:pPr algn="ctr"/>
                      <a:r>
                        <a:rPr lang="ru-RU" dirty="0">
                          <a:effectLst/>
                        </a:rPr>
                        <a:t>409</a:t>
                      </a:r>
                    </a:p>
                  </a:txBody>
                  <a:tcPr marL="76200" marR="76200" marT="38100" marB="38100" anchor="ctr"/>
                </a:tc>
                <a:extLst>
                  <a:ext uri="{0D108BD9-81ED-4DB2-BD59-A6C34878D82A}">
                    <a16:rowId xmlns:a16="http://schemas.microsoft.com/office/drawing/2014/main" val="3600628371"/>
                  </a:ext>
                </a:extLst>
              </a:tr>
              <a:tr h="223757">
                <a:tc>
                  <a:txBody>
                    <a:bodyPr/>
                    <a:lstStyle/>
                    <a:p>
                      <a:pPr algn="ctr"/>
                      <a:r>
                        <a:rPr lang="ru-RU" dirty="0">
                          <a:effectLst/>
                        </a:rPr>
                        <a:t>Да</a:t>
                      </a: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0.72</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0.75</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0.74 </a:t>
                      </a:r>
                      <a:endParaRPr lang="ru-RU" dirty="0">
                        <a:effectLst/>
                      </a:endParaRPr>
                    </a:p>
                  </a:txBody>
                  <a:tcPr marL="76200" marR="76200" marT="38100" marB="38100" anchor="ctr"/>
                </a:tc>
                <a:tc>
                  <a:txBody>
                    <a:bodyPr/>
                    <a:lstStyle/>
                    <a:p>
                      <a:pPr algn="ctr"/>
                      <a:r>
                        <a:rPr lang="ru-RU" dirty="0">
                          <a:effectLst/>
                        </a:rPr>
                        <a:t>412</a:t>
                      </a:r>
                    </a:p>
                  </a:txBody>
                  <a:tcPr marL="76200" marR="76200" marT="38100" marB="38100" anchor="ctr"/>
                </a:tc>
                <a:extLst>
                  <a:ext uri="{0D108BD9-81ED-4DB2-BD59-A6C34878D82A}">
                    <a16:rowId xmlns:a16="http://schemas.microsoft.com/office/drawing/2014/main" val="499837248"/>
                  </a:ext>
                </a:extLst>
              </a:tr>
              <a:tr h="223757">
                <a:tc>
                  <a:txBody>
                    <a:bodyPr/>
                    <a:lstStyle/>
                    <a:p>
                      <a:pPr algn="ctr"/>
                      <a:r>
                        <a:rPr lang="ru-RU" sz="1400" b="0" i="0" u="none" strike="noStrike" cap="none" dirty="0">
                          <a:solidFill>
                            <a:schemeClr val="tx1"/>
                          </a:solidFill>
                          <a:effectLst/>
                          <a:latin typeface="+mn-lt"/>
                          <a:ea typeface="+mn-ea"/>
                          <a:cs typeface="+mn-cs"/>
                          <a:sym typeface="Arial"/>
                        </a:rPr>
                        <a:t>Точн.</a:t>
                      </a:r>
                      <a:r>
                        <a:rPr lang="en-US" sz="1400" b="0" i="0" u="none" strike="noStrike" cap="none" dirty="0">
                          <a:solidFill>
                            <a:schemeClr val="tx1"/>
                          </a:solidFill>
                          <a:effectLst/>
                          <a:latin typeface="+mn-lt"/>
                          <a:ea typeface="+mn-ea"/>
                          <a:cs typeface="+mn-cs"/>
                          <a:sym typeface="Arial"/>
                        </a:rPr>
                        <a:t> </a:t>
                      </a:r>
                      <a:endParaRPr lang="ru-RU" dirty="0">
                        <a:effectLst/>
                      </a:endParaRPr>
                    </a:p>
                  </a:txBody>
                  <a:tcPr marL="76200" marR="76200" marT="38100" marB="38100" anchor="ctr"/>
                </a:tc>
                <a:tc>
                  <a:txBody>
                    <a:bodyPr/>
                    <a:lstStyle/>
                    <a:p>
                      <a:pPr algn="ctr"/>
                      <a:endParaRPr lang="ru-RU" dirty="0">
                        <a:effectLst/>
                      </a:endParaRPr>
                    </a:p>
                  </a:txBody>
                  <a:tcPr marL="76200" marR="76200" marT="38100" marB="38100" anchor="ctr"/>
                </a:tc>
                <a:tc>
                  <a:txBody>
                    <a:bodyPr/>
                    <a:lstStyle/>
                    <a:p>
                      <a:pPr algn="ct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0.73</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821</a:t>
                      </a:r>
                      <a:endParaRPr lang="ru-RU" dirty="0">
                        <a:effectLst/>
                      </a:endParaRPr>
                    </a:p>
                  </a:txBody>
                  <a:tcPr marL="76200" marR="76200" marT="38100" marB="38100" anchor="ctr"/>
                </a:tc>
                <a:extLst>
                  <a:ext uri="{0D108BD9-81ED-4DB2-BD59-A6C34878D82A}">
                    <a16:rowId xmlns:a16="http://schemas.microsoft.com/office/drawing/2014/main" val="2590441795"/>
                  </a:ext>
                </a:extLst>
              </a:tr>
              <a:tr h="223757">
                <a:tc>
                  <a:txBody>
                    <a:bodyPr/>
                    <a:lstStyle/>
                    <a:p>
                      <a:pPr algn="ctr"/>
                      <a:r>
                        <a:rPr lang="ru-RU" dirty="0">
                          <a:effectLst/>
                        </a:rPr>
                        <a:t>Сред.</a:t>
                      </a: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0.73</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0.73</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0.73</a:t>
                      </a:r>
                      <a:endParaRPr lang="ru-RU" dirty="0">
                        <a:effectLst/>
                      </a:endParaRPr>
                    </a:p>
                  </a:txBody>
                  <a:tcPr marL="76200" marR="76200" marT="38100" marB="38100" anchor="ctr"/>
                </a:tc>
                <a:tc>
                  <a:txBody>
                    <a:bodyPr/>
                    <a:lstStyle/>
                    <a:p>
                      <a:pPr algn="ctr"/>
                      <a:r>
                        <a:rPr lang="ru-RU" sz="1400" b="0" i="0" u="none" strike="noStrike" cap="none" dirty="0">
                          <a:solidFill>
                            <a:schemeClr val="tx1"/>
                          </a:solidFill>
                          <a:effectLst/>
                          <a:latin typeface="+mn-lt"/>
                          <a:ea typeface="+mn-ea"/>
                          <a:cs typeface="+mn-cs"/>
                          <a:sym typeface="Arial"/>
                        </a:rPr>
                        <a:t>821</a:t>
                      </a:r>
                      <a:endParaRPr lang="ru-RU" dirty="0">
                        <a:effectLst/>
                      </a:endParaRPr>
                    </a:p>
                  </a:txBody>
                  <a:tcPr marL="76200" marR="76200" marT="38100" marB="38100" anchor="ctr"/>
                </a:tc>
                <a:extLst>
                  <a:ext uri="{0D108BD9-81ED-4DB2-BD59-A6C34878D82A}">
                    <a16:rowId xmlns:a16="http://schemas.microsoft.com/office/drawing/2014/main" val="4112146889"/>
                  </a:ext>
                </a:extLst>
              </a:tr>
            </a:tbl>
          </a:graphicData>
        </a:graphic>
      </p:graphicFrame>
    </p:spTree>
    <p:extLst>
      <p:ext uri="{BB962C8B-B14F-4D97-AF65-F5344CB8AC3E}">
        <p14:creationId xmlns:p14="http://schemas.microsoft.com/office/powerpoint/2010/main" val="316303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8" y="628956"/>
            <a:ext cx="1118416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Мануа</a:t>
            </a:r>
            <a:r>
              <a:rPr lang="ru-RU" b="1" dirty="0"/>
              <a:t>льная проверка модели. Часть 1 из 3</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24</a:t>
            </a:r>
            <a:endParaRPr lang="ru-RU" dirty="0"/>
          </a:p>
        </p:txBody>
      </p:sp>
      <p:sp>
        <p:nvSpPr>
          <p:cNvPr id="6" name="TextBox 5">
            <a:extLst>
              <a:ext uri="{FF2B5EF4-FFF2-40B4-BE49-F238E27FC236}">
                <a16:creationId xmlns:a16="http://schemas.microsoft.com/office/drawing/2014/main" id="{B2B73163-7F57-0575-D63D-BDB5C9375F8D}"/>
              </a:ext>
            </a:extLst>
          </p:cNvPr>
          <p:cNvSpPr txBox="1"/>
          <p:nvPr/>
        </p:nvSpPr>
        <p:spPr>
          <a:xfrm>
            <a:off x="488093" y="1376202"/>
            <a:ext cx="10865707" cy="480131"/>
          </a:xfrm>
          <a:prstGeom prst="rect">
            <a:avLst/>
          </a:prstGeom>
          <a:noFill/>
        </p:spPr>
        <p:txBody>
          <a:bodyPr wrap="square">
            <a:spAutoFit/>
          </a:bodyPr>
          <a:lstStyle/>
          <a:p>
            <a:pPr marL="0" marR="0" lvl="0" indent="0" algn="l" rtl="0">
              <a:lnSpc>
                <a:spcPct val="90000"/>
              </a:lnSpc>
              <a:spcBef>
                <a:spcPts val="0"/>
              </a:spcBef>
              <a:spcAft>
                <a:spcPts val="0"/>
              </a:spcAft>
              <a:buClr>
                <a:schemeClr val="lt1"/>
              </a:buClr>
              <a:buSzPts val="1800"/>
              <a:buFont typeface="Calibri"/>
              <a:buNone/>
            </a:pPr>
            <a:r>
              <a:rPr lang="ru-RU" sz="1400" i="0" u="none" strike="noStrike" cap="none" dirty="0">
                <a:solidFill>
                  <a:schemeClr val="tx1"/>
                </a:solidFill>
                <a:latin typeface="Calibri"/>
                <a:ea typeface="Calibri"/>
                <a:cs typeface="Calibri"/>
                <a:sym typeface="Calibri"/>
              </a:rPr>
              <a:t>Вопросы и ответы были взяты из валидационного датасета (из начала и хвоста), он сделан для сабмита</a:t>
            </a:r>
            <a:r>
              <a:rPr lang="en-US" sz="1400" i="0" u="none" strike="noStrike" cap="none" dirty="0">
                <a:solidFill>
                  <a:schemeClr val="tx1"/>
                </a:solidFill>
                <a:latin typeface="Calibri"/>
                <a:ea typeface="Calibri"/>
                <a:cs typeface="Calibri"/>
                <a:sym typeface="Calibri"/>
              </a:rPr>
              <a:t>[6]</a:t>
            </a:r>
            <a:r>
              <a:rPr lang="ru-RU" sz="1400" i="0" u="none" strike="noStrike" cap="none" dirty="0">
                <a:solidFill>
                  <a:schemeClr val="tx1"/>
                </a:solidFill>
                <a:latin typeface="Calibri"/>
                <a:ea typeface="Calibri"/>
                <a:cs typeface="Calibri"/>
                <a:sym typeface="Calibri"/>
              </a:rPr>
              <a:t> не содержит ответов на вопросы поэтому он не участвовал в обучении.</a:t>
            </a:r>
            <a:endParaRPr lang="ru-RU" sz="1400" b="1" i="0" u="none" strike="noStrike" cap="none" dirty="0">
              <a:solidFill>
                <a:schemeClr val="tx1"/>
              </a:solidFill>
              <a:latin typeface="Calibri"/>
              <a:ea typeface="Calibri"/>
              <a:cs typeface="Calibri"/>
              <a:sym typeface="Calibri"/>
            </a:endParaRPr>
          </a:p>
        </p:txBody>
      </p:sp>
      <p:sp>
        <p:nvSpPr>
          <p:cNvPr id="2" name="Rectangle: Top Corners One Rounded and One Snipped 1">
            <a:extLst>
              <a:ext uri="{FF2B5EF4-FFF2-40B4-BE49-F238E27FC236}">
                <a16:creationId xmlns:a16="http://schemas.microsoft.com/office/drawing/2014/main" id="{98CDFF9D-E2E9-ED12-B5D7-73A53B67B15F}"/>
              </a:ext>
            </a:extLst>
          </p:cNvPr>
          <p:cNvSpPr/>
          <p:nvPr/>
        </p:nvSpPr>
        <p:spPr>
          <a:xfrm>
            <a:off x="323850" y="1978268"/>
            <a:ext cx="11538636" cy="715505"/>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Хюрре́м Хасеки́-султа́н ; настоящее имя неизвестно. В поздней литературной традиции её имя Алекса́ндра Гаври́ловна Лисо́вская; ок. 1502 или ок. 1505 — 15 или 18 апреля 1558) — наложница, а затем жена османского султана Сулеймана Великолепного, хасеки, мать султана Селима II. Документальные источники и даже сколь-либо надёжные письменные свидетельства, говорящие о жизни Хюррем до поступления в гарем, отсутствуют.</a:t>
            </a:r>
          </a:p>
        </p:txBody>
      </p:sp>
      <p:sp>
        <p:nvSpPr>
          <p:cNvPr id="3" name="Speech Bubble: Rectangle 2">
            <a:extLst>
              <a:ext uri="{FF2B5EF4-FFF2-40B4-BE49-F238E27FC236}">
                <a16:creationId xmlns:a16="http://schemas.microsoft.com/office/drawing/2014/main" id="{B3068B35-FDDB-89C4-5AE5-43F79C450221}"/>
              </a:ext>
            </a:extLst>
          </p:cNvPr>
          <p:cNvSpPr/>
          <p:nvPr/>
        </p:nvSpPr>
        <p:spPr>
          <a:xfrm>
            <a:off x="1068860" y="2807630"/>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Была ли у джихангира наложница?</a:t>
            </a:r>
          </a:p>
        </p:txBody>
      </p:sp>
      <p:sp>
        <p:nvSpPr>
          <p:cNvPr id="5" name="Isosceles Triangle 4">
            <a:extLst>
              <a:ext uri="{FF2B5EF4-FFF2-40B4-BE49-F238E27FC236}">
                <a16:creationId xmlns:a16="http://schemas.microsoft.com/office/drawing/2014/main" id="{59CCF3A3-E6BD-A896-1941-2627E501864A}"/>
              </a:ext>
            </a:extLst>
          </p:cNvPr>
          <p:cNvSpPr/>
          <p:nvPr/>
        </p:nvSpPr>
        <p:spPr>
          <a:xfrm>
            <a:off x="4689389" y="2695219"/>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8" name="Rectangle: Top Corners One Rounded and One Snipped 7">
            <a:extLst>
              <a:ext uri="{FF2B5EF4-FFF2-40B4-BE49-F238E27FC236}">
                <a16:creationId xmlns:a16="http://schemas.microsoft.com/office/drawing/2014/main" id="{2767F023-250C-EF7C-7577-D0F367AC72C7}"/>
              </a:ext>
            </a:extLst>
          </p:cNvPr>
          <p:cNvSpPr/>
          <p:nvPr/>
        </p:nvSpPr>
        <p:spPr>
          <a:xfrm>
            <a:off x="326682" y="3443997"/>
            <a:ext cx="11538636" cy="907638"/>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Гру́ппа кро́ви — описание индивидуальных антигенных характеристик эритроцитов, определяемое с помощью методов идентификации специфических групп углеводов и белков, включённых в мембраны эритроцитов. У человека открыто несколько систем антигенов в разных группах крови. Группы крови различают как у животных, так и у людей. В мембране эритроцитов человека содержится более 300 различных антигенных детерминант, молекулярное строение которых закодировано соответствующими генными аллелями хромосомных локусов. Количество таких аллелей и локусов в настоящее время точно не установлено.</a:t>
            </a:r>
          </a:p>
        </p:txBody>
      </p:sp>
      <p:sp>
        <p:nvSpPr>
          <p:cNvPr id="12" name="Rectangle: Top Corners One Rounded and One Snipped 11">
            <a:extLst>
              <a:ext uri="{FF2B5EF4-FFF2-40B4-BE49-F238E27FC236}">
                <a16:creationId xmlns:a16="http://schemas.microsoft.com/office/drawing/2014/main" id="{94F2D924-7654-F71F-4A82-DF503A24A2C4}"/>
              </a:ext>
            </a:extLst>
          </p:cNvPr>
          <p:cNvSpPr/>
          <p:nvPr/>
        </p:nvSpPr>
        <p:spPr>
          <a:xfrm>
            <a:off x="326682" y="5101859"/>
            <a:ext cx="11538636" cy="709514"/>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Эта статья о группе белков. О пищевом продукте см. : СейтанКлейкови́на, глюте́н — понятие, объединяющее группу запасающих белков, обнаруженных в семенах злаковых растений, в особенности пшеницы, ржи и ячменя. Термином «клейковина» обозначаются белки фракции проламинов и глютелинов. Клейковина была впервые выделена Якопо Бартоломео Беккари в 1728 году из муки.	</a:t>
            </a:r>
          </a:p>
        </p:txBody>
      </p:sp>
      <p:sp>
        <p:nvSpPr>
          <p:cNvPr id="16" name="Speech Bubble: Rectangle 15">
            <a:extLst>
              <a:ext uri="{FF2B5EF4-FFF2-40B4-BE49-F238E27FC236}">
                <a16:creationId xmlns:a16="http://schemas.microsoft.com/office/drawing/2014/main" id="{A498D30E-7DC1-E54B-6AD1-FA310E693CB0}"/>
              </a:ext>
            </a:extLst>
          </p:cNvPr>
          <p:cNvSpPr/>
          <p:nvPr/>
        </p:nvSpPr>
        <p:spPr>
          <a:xfrm>
            <a:off x="1068860" y="4465492"/>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Правда ли у животных нет групп крови?</a:t>
            </a:r>
          </a:p>
        </p:txBody>
      </p:sp>
      <p:sp>
        <p:nvSpPr>
          <p:cNvPr id="17" name="Isosceles Triangle 16">
            <a:extLst>
              <a:ext uri="{FF2B5EF4-FFF2-40B4-BE49-F238E27FC236}">
                <a16:creationId xmlns:a16="http://schemas.microsoft.com/office/drawing/2014/main" id="{70FF784E-9818-F9E6-7051-3566F3EF1301}"/>
              </a:ext>
            </a:extLst>
          </p:cNvPr>
          <p:cNvSpPr/>
          <p:nvPr/>
        </p:nvSpPr>
        <p:spPr>
          <a:xfrm>
            <a:off x="4689389" y="4353081"/>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Speech Bubble: Rectangle 17">
            <a:extLst>
              <a:ext uri="{FF2B5EF4-FFF2-40B4-BE49-F238E27FC236}">
                <a16:creationId xmlns:a16="http://schemas.microsoft.com/office/drawing/2014/main" id="{63605566-9C7A-E96B-F77C-C8E71FD0EE8A}"/>
              </a:ext>
            </a:extLst>
          </p:cNvPr>
          <p:cNvSpPr/>
          <p:nvPr/>
        </p:nvSpPr>
        <p:spPr>
          <a:xfrm>
            <a:off x="1071692" y="5933917"/>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Есть ли в хлебе белок?</a:t>
            </a:r>
          </a:p>
        </p:txBody>
      </p:sp>
      <p:sp>
        <p:nvSpPr>
          <p:cNvPr id="21" name="Isosceles Triangle 20">
            <a:extLst>
              <a:ext uri="{FF2B5EF4-FFF2-40B4-BE49-F238E27FC236}">
                <a16:creationId xmlns:a16="http://schemas.microsoft.com/office/drawing/2014/main" id="{790126A3-E72C-F4FA-F7CB-6FF28D83DA1F}"/>
              </a:ext>
            </a:extLst>
          </p:cNvPr>
          <p:cNvSpPr/>
          <p:nvPr/>
        </p:nvSpPr>
        <p:spPr>
          <a:xfrm>
            <a:off x="4692221" y="5821506"/>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extLst>
      <p:ext uri="{BB962C8B-B14F-4D97-AF65-F5344CB8AC3E}">
        <p14:creationId xmlns:p14="http://schemas.microsoft.com/office/powerpoint/2010/main" val="249966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r>
              <a:rPr lang="en-US" dirty="0"/>
              <a:t>25</a:t>
            </a:r>
            <a:endParaRPr lang="ru-RU" dirty="0"/>
          </a:p>
        </p:txBody>
      </p:sp>
      <p:sp>
        <p:nvSpPr>
          <p:cNvPr id="18" name="Rectangle: Top Corners One Rounded and One Snipped 17">
            <a:extLst>
              <a:ext uri="{FF2B5EF4-FFF2-40B4-BE49-F238E27FC236}">
                <a16:creationId xmlns:a16="http://schemas.microsoft.com/office/drawing/2014/main" id="{71E45E0B-071C-E9B3-2072-300CE1E171E9}"/>
              </a:ext>
            </a:extLst>
          </p:cNvPr>
          <p:cNvSpPr/>
          <p:nvPr/>
        </p:nvSpPr>
        <p:spPr>
          <a:xfrm>
            <a:off x="337751" y="2721118"/>
            <a:ext cx="11516498" cy="773858"/>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Элизабет Глэдис Миллвина Дин — англичанка, которая была последней из выживших пассажиров «Титаника», затонувшего 15 апреля 1912 года и его самой юной пассажиркой. На момент гибели лайнера ей было два с половиной месяца и, соответственно, никаких воспоминаний о трагедии у неё не было. Миллвина родилась 2 февраля 1912 года в Бранскомбе в семье Бертрама Фрэнка Дина и Жоржетты Эвы Лайт. Супруги вдвоём управляли трактиром в Лондоне. У Миллвины был брат Бертрам Вер Дин</a:t>
            </a:r>
          </a:p>
        </p:txBody>
      </p:sp>
      <p:sp>
        <p:nvSpPr>
          <p:cNvPr id="24" name="Rectangle: Top Corners One Rounded and One Snipped 23">
            <a:extLst>
              <a:ext uri="{FF2B5EF4-FFF2-40B4-BE49-F238E27FC236}">
                <a16:creationId xmlns:a16="http://schemas.microsoft.com/office/drawing/2014/main" id="{25A2F8EA-234E-82A7-F3FC-A00C20C5C003}"/>
              </a:ext>
            </a:extLst>
          </p:cNvPr>
          <p:cNvSpPr/>
          <p:nvPr/>
        </p:nvSpPr>
        <p:spPr>
          <a:xfrm>
            <a:off x="333632" y="1233127"/>
            <a:ext cx="11516498" cy="907638"/>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Отравления ртутью — расстройства здоровья, связанные с избыточным поступлением паров или соединений ртути в организм. Токсические свойства ртути известны с глубокой древности. Соединения ртути — киноварь, каломель и сулема — применялись для разных целей, в том числе и в качестве ядов. С древних времён известна также и металлическая ртуть, хотя её токсичность поначалу сильно недооценивалась. Ртуть и её соединения стали особенно широко применяться в средние века, в частности при производстве золота и серебряных зеркал, а также при изготовлении фетра для шляп, что вызвало поток новых, уже профессиональных отравлений.</a:t>
            </a:r>
          </a:p>
        </p:txBody>
      </p:sp>
      <p:sp>
        <p:nvSpPr>
          <p:cNvPr id="27" name="Google Shape;213;p3">
            <a:extLst>
              <a:ext uri="{FF2B5EF4-FFF2-40B4-BE49-F238E27FC236}">
                <a16:creationId xmlns:a16="http://schemas.microsoft.com/office/drawing/2014/main" id="{567AF53C-EBCE-831A-28C8-4B2817E1006E}"/>
              </a:ext>
            </a:extLst>
          </p:cNvPr>
          <p:cNvSpPr txBox="1">
            <a:spLocks noGrp="1"/>
          </p:cNvSpPr>
          <p:nvPr>
            <p:ph type="ctrTitle"/>
          </p:nvPr>
        </p:nvSpPr>
        <p:spPr>
          <a:xfrm>
            <a:off x="620488" y="628956"/>
            <a:ext cx="1118416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Мануа</a:t>
            </a:r>
            <a:r>
              <a:rPr lang="ru-RU" b="1" dirty="0"/>
              <a:t>льная проверка модели. Часть 2 из 3</a:t>
            </a:r>
            <a:endParaRPr lang="en-US" b="1" dirty="0">
              <a:solidFill>
                <a:srgbClr val="80BC00"/>
              </a:solidFill>
              <a:latin typeface="Calibri"/>
              <a:ea typeface="Calibri"/>
              <a:cs typeface="Calibri"/>
              <a:sym typeface="Calibri"/>
            </a:endParaRPr>
          </a:p>
        </p:txBody>
      </p:sp>
      <p:sp>
        <p:nvSpPr>
          <p:cNvPr id="31" name="Rectangle: Top Corners One Rounded and One Snipped 30">
            <a:extLst>
              <a:ext uri="{FF2B5EF4-FFF2-40B4-BE49-F238E27FC236}">
                <a16:creationId xmlns:a16="http://schemas.microsoft.com/office/drawing/2014/main" id="{F6902F4A-FCE5-DE0E-E0DF-976152D1FFE4}"/>
              </a:ext>
            </a:extLst>
          </p:cNvPr>
          <p:cNvSpPr/>
          <p:nvPr/>
        </p:nvSpPr>
        <p:spPr>
          <a:xfrm>
            <a:off x="337751" y="4086779"/>
            <a:ext cx="11516498" cy="773857"/>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Нур-Султа́н — столица Республики Казахстан с 10 декабря 1997 года. Город расположен на севере страны, на берегах реки Ишим, административно разделён на 4 района. Акмолинск получил статус города 26 сентября 1862 года. Городом-миллионером Астана стала в июне 2017 года, когда население составило 1 002 874 жителя. На начало 2020 года население Нур-Султана составляло 1 136 156 человек, что является вторым показателем в Казахстане после Алма-Аты.</a:t>
            </a:r>
          </a:p>
        </p:txBody>
      </p:sp>
      <p:sp>
        <p:nvSpPr>
          <p:cNvPr id="34" name="Speech Bubble: Rectangle 33">
            <a:extLst>
              <a:ext uri="{FF2B5EF4-FFF2-40B4-BE49-F238E27FC236}">
                <a16:creationId xmlns:a16="http://schemas.microsoft.com/office/drawing/2014/main" id="{80066466-A952-6E4D-1187-E246D8FDAEC5}"/>
              </a:ext>
            </a:extLst>
          </p:cNvPr>
          <p:cNvSpPr/>
          <p:nvPr/>
        </p:nvSpPr>
        <p:spPr>
          <a:xfrm>
            <a:off x="1071692" y="2253175"/>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Полезна ли ртуть с градусника?</a:t>
            </a:r>
          </a:p>
        </p:txBody>
      </p:sp>
      <p:sp>
        <p:nvSpPr>
          <p:cNvPr id="35" name="Isosceles Triangle 34">
            <a:extLst>
              <a:ext uri="{FF2B5EF4-FFF2-40B4-BE49-F238E27FC236}">
                <a16:creationId xmlns:a16="http://schemas.microsoft.com/office/drawing/2014/main" id="{440DE8CF-643E-66CF-4A2E-FDCFFF8663B6}"/>
              </a:ext>
            </a:extLst>
          </p:cNvPr>
          <p:cNvSpPr/>
          <p:nvPr/>
        </p:nvSpPr>
        <p:spPr>
          <a:xfrm>
            <a:off x="4692221" y="2140764"/>
            <a:ext cx="919915" cy="428666"/>
          </a:xfrm>
          <a:prstGeom prst="triangl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38" name="Speech Bubble: Rectangle 37">
            <a:extLst>
              <a:ext uri="{FF2B5EF4-FFF2-40B4-BE49-F238E27FC236}">
                <a16:creationId xmlns:a16="http://schemas.microsoft.com/office/drawing/2014/main" id="{A31D1F78-282D-ABEB-FAD7-A111BB45A03C}"/>
              </a:ext>
            </a:extLst>
          </p:cNvPr>
          <p:cNvSpPr/>
          <p:nvPr/>
        </p:nvSpPr>
        <p:spPr>
          <a:xfrm>
            <a:off x="1071692" y="3615613"/>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Все ли погибли на титанике?</a:t>
            </a:r>
          </a:p>
        </p:txBody>
      </p:sp>
      <p:sp>
        <p:nvSpPr>
          <p:cNvPr id="39" name="Isosceles Triangle 38">
            <a:extLst>
              <a:ext uri="{FF2B5EF4-FFF2-40B4-BE49-F238E27FC236}">
                <a16:creationId xmlns:a16="http://schemas.microsoft.com/office/drawing/2014/main" id="{D70E1B6A-C6E0-C056-0145-0B65B42AF20F}"/>
              </a:ext>
            </a:extLst>
          </p:cNvPr>
          <p:cNvSpPr/>
          <p:nvPr/>
        </p:nvSpPr>
        <p:spPr>
          <a:xfrm>
            <a:off x="4692221" y="3503202"/>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40" name="Speech Bubble: Rectangle 39">
            <a:extLst>
              <a:ext uri="{FF2B5EF4-FFF2-40B4-BE49-F238E27FC236}">
                <a16:creationId xmlns:a16="http://schemas.microsoft.com/office/drawing/2014/main" id="{4A0B2608-97C5-1FF5-E706-50EF4B4C4895}"/>
              </a:ext>
            </a:extLst>
          </p:cNvPr>
          <p:cNvSpPr/>
          <p:nvPr/>
        </p:nvSpPr>
        <p:spPr>
          <a:xfrm>
            <a:off x="1071692" y="4987357"/>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Правда ли астану переименовали?</a:t>
            </a:r>
          </a:p>
        </p:txBody>
      </p:sp>
      <p:sp>
        <p:nvSpPr>
          <p:cNvPr id="41" name="Isosceles Triangle 40">
            <a:extLst>
              <a:ext uri="{FF2B5EF4-FFF2-40B4-BE49-F238E27FC236}">
                <a16:creationId xmlns:a16="http://schemas.microsoft.com/office/drawing/2014/main" id="{79389A2C-E9DC-2441-A39E-89E6062A607B}"/>
              </a:ext>
            </a:extLst>
          </p:cNvPr>
          <p:cNvSpPr/>
          <p:nvPr/>
        </p:nvSpPr>
        <p:spPr>
          <a:xfrm>
            <a:off x="4692221" y="4874946"/>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42" name="Rectangle: Top Corners One Rounded and One Snipped 41">
            <a:extLst>
              <a:ext uri="{FF2B5EF4-FFF2-40B4-BE49-F238E27FC236}">
                <a16:creationId xmlns:a16="http://schemas.microsoft.com/office/drawing/2014/main" id="{AD487572-87C3-D023-7829-CF98D7B24FB0}"/>
              </a:ext>
            </a:extLst>
          </p:cNvPr>
          <p:cNvSpPr/>
          <p:nvPr/>
        </p:nvSpPr>
        <p:spPr>
          <a:xfrm>
            <a:off x="288151" y="5415357"/>
            <a:ext cx="11516498" cy="730250"/>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Клубневидно вздутые корни весят до 15 кг, содержат 20—40 % крахмала. Растение широко культивируется в тропических регионах, например, в Африке. В пищу идёт похожий на картофелину корнеплод, который может достигать 8 см в диаметре и 1 м в длину, масса — от 3 до 10 кг. В корнеплодах много крахмала. В сыром виде корнеплоды очень ядовиты и употребляются только варёными или печёными.</a:t>
            </a:r>
          </a:p>
        </p:txBody>
      </p:sp>
      <p:sp>
        <p:nvSpPr>
          <p:cNvPr id="45" name="Speech Bubble: Rectangle 44">
            <a:extLst>
              <a:ext uri="{FF2B5EF4-FFF2-40B4-BE49-F238E27FC236}">
                <a16:creationId xmlns:a16="http://schemas.microsoft.com/office/drawing/2014/main" id="{35007683-5FDB-193D-F3E9-1E3C859916E5}"/>
              </a:ext>
            </a:extLst>
          </p:cNvPr>
          <p:cNvSpPr/>
          <p:nvPr/>
        </p:nvSpPr>
        <p:spPr>
          <a:xfrm>
            <a:off x="1071692" y="6259463"/>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Есть ли в батате крахмал?</a:t>
            </a:r>
          </a:p>
        </p:txBody>
      </p:sp>
      <p:sp>
        <p:nvSpPr>
          <p:cNvPr id="46" name="Isosceles Triangle 45">
            <a:extLst>
              <a:ext uri="{FF2B5EF4-FFF2-40B4-BE49-F238E27FC236}">
                <a16:creationId xmlns:a16="http://schemas.microsoft.com/office/drawing/2014/main" id="{35EE936F-25B1-8976-D72B-2CC988AA0392}"/>
              </a:ext>
            </a:extLst>
          </p:cNvPr>
          <p:cNvSpPr/>
          <p:nvPr/>
        </p:nvSpPr>
        <p:spPr>
          <a:xfrm>
            <a:off x="4692221" y="6147052"/>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extLst>
      <p:ext uri="{BB962C8B-B14F-4D97-AF65-F5344CB8AC3E}">
        <p14:creationId xmlns:p14="http://schemas.microsoft.com/office/powerpoint/2010/main" val="106076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r>
              <a:rPr lang="ru-RU" dirty="0"/>
              <a:t>2</a:t>
            </a:r>
            <a:r>
              <a:rPr lang="en-US" dirty="0"/>
              <a:t>6</a:t>
            </a:r>
            <a:endParaRPr lang="ru-RU" dirty="0"/>
          </a:p>
        </p:txBody>
      </p:sp>
      <p:sp>
        <p:nvSpPr>
          <p:cNvPr id="18" name="Rectangle: Top Corners One Rounded and One Snipped 17">
            <a:extLst>
              <a:ext uri="{FF2B5EF4-FFF2-40B4-BE49-F238E27FC236}">
                <a16:creationId xmlns:a16="http://schemas.microsoft.com/office/drawing/2014/main" id="{71E45E0B-071C-E9B3-2072-300CE1E171E9}"/>
              </a:ext>
            </a:extLst>
          </p:cNvPr>
          <p:cNvSpPr/>
          <p:nvPr/>
        </p:nvSpPr>
        <p:spPr>
          <a:xfrm>
            <a:off x="339810" y="4641850"/>
            <a:ext cx="11516498" cy="1098550"/>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Фауна лесных почв — совокупность видов животных, для которых лесная почва является средой обитания, часть лесной фауны. Животных, обитающих в почве, в зависимости от размеров особей относят к следующим группам: макрофауна — в основном мелкие млекопитающие, в том числе землеройки, кроты. мезофауна — её представляют дождевые черви, многоножки, мокрицы, насекомые, их личинки. микрофауна — нематоды, энхитреиды, клещи, в основном панцирные клещи, ногохвостки и другие. Нанофауна - это одноклеточные простейшие. В любых лесах среди беспозвоночных почв преобладают сапрофаги, которые питаются лесным опадом, грибницей, гниющей древесиной.	</a:t>
            </a:r>
          </a:p>
        </p:txBody>
      </p:sp>
      <p:sp>
        <p:nvSpPr>
          <p:cNvPr id="5" name="Google Shape;213;p3">
            <a:extLst>
              <a:ext uri="{FF2B5EF4-FFF2-40B4-BE49-F238E27FC236}">
                <a16:creationId xmlns:a16="http://schemas.microsoft.com/office/drawing/2014/main" id="{1D0DF062-E64E-695A-A326-5B8F175DBDCA}"/>
              </a:ext>
            </a:extLst>
          </p:cNvPr>
          <p:cNvSpPr txBox="1">
            <a:spLocks noGrp="1"/>
          </p:cNvSpPr>
          <p:nvPr>
            <p:ph type="ctrTitle"/>
          </p:nvPr>
        </p:nvSpPr>
        <p:spPr>
          <a:xfrm>
            <a:off x="620488" y="628956"/>
            <a:ext cx="1118416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Мануа</a:t>
            </a:r>
            <a:r>
              <a:rPr lang="ru-RU" b="1" dirty="0"/>
              <a:t>льная проверка модели. Часть 3 из 3</a:t>
            </a:r>
            <a:endParaRPr lang="en-US" b="1" dirty="0">
              <a:solidFill>
                <a:srgbClr val="80BC00"/>
              </a:solidFill>
              <a:latin typeface="Calibri"/>
              <a:ea typeface="Calibri"/>
              <a:cs typeface="Calibri"/>
              <a:sym typeface="Calibri"/>
            </a:endParaRPr>
          </a:p>
        </p:txBody>
      </p:sp>
      <p:sp>
        <p:nvSpPr>
          <p:cNvPr id="7" name="Rectangle: Top Corners One Rounded and One Snipped 6">
            <a:extLst>
              <a:ext uri="{FF2B5EF4-FFF2-40B4-BE49-F238E27FC236}">
                <a16:creationId xmlns:a16="http://schemas.microsoft.com/office/drawing/2014/main" id="{2C47A59E-FFC8-FC96-94AF-1B1453D52B1C}"/>
              </a:ext>
            </a:extLst>
          </p:cNvPr>
          <p:cNvSpPr/>
          <p:nvPr/>
        </p:nvSpPr>
        <p:spPr>
          <a:xfrm>
            <a:off x="339810" y="1206500"/>
            <a:ext cx="11516498" cy="1098550"/>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Болотный крокодил, или магер — пресмыкающееся из семейства настоящих крокодилов, обитающее на территории Индостана и прилегающих стран, таких как Пакистан. Это один из трёх обитающих в Индии крокодилов, наряду с гавиалом и гребнистым крокодилом. Ближайший современный родственник болотного крокодила — сиамский крокодил, вместе с гребнистым крокодилом они образуют обособленную азиатскую кладу. У болотного крокодила грубая голова без гребней или выростов чешуйчатых костей, тяжёлые и широкие челюсти, длина которых превышает ширину у основания в 1,3—2,5 раза. Четыре большие пластины на шее образуют квадрат, с меньшими по размерам пластинами на каждой стороне.</a:t>
            </a:r>
          </a:p>
        </p:txBody>
      </p:sp>
      <p:sp>
        <p:nvSpPr>
          <p:cNvPr id="10" name="Speech Bubble: Rectangle 9">
            <a:extLst>
              <a:ext uri="{FF2B5EF4-FFF2-40B4-BE49-F238E27FC236}">
                <a16:creationId xmlns:a16="http://schemas.microsoft.com/office/drawing/2014/main" id="{06505ACF-DAD9-DD9B-25F2-CFBBD2BEA685}"/>
              </a:ext>
            </a:extLst>
          </p:cNvPr>
          <p:cNvSpPr/>
          <p:nvPr/>
        </p:nvSpPr>
        <p:spPr>
          <a:xfrm>
            <a:off x="1084049" y="2429341"/>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Водятся ли в индии крокодилы?</a:t>
            </a:r>
          </a:p>
        </p:txBody>
      </p:sp>
      <p:sp>
        <p:nvSpPr>
          <p:cNvPr id="11" name="Isosceles Triangle 10">
            <a:extLst>
              <a:ext uri="{FF2B5EF4-FFF2-40B4-BE49-F238E27FC236}">
                <a16:creationId xmlns:a16="http://schemas.microsoft.com/office/drawing/2014/main" id="{D4985E4B-2261-BDAB-7860-1A730CA77E23}"/>
              </a:ext>
            </a:extLst>
          </p:cNvPr>
          <p:cNvSpPr/>
          <p:nvPr/>
        </p:nvSpPr>
        <p:spPr>
          <a:xfrm>
            <a:off x="4704578" y="2316930"/>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4" name="Speech Bubble: Rectangle 23">
            <a:extLst>
              <a:ext uri="{FF2B5EF4-FFF2-40B4-BE49-F238E27FC236}">
                <a16:creationId xmlns:a16="http://schemas.microsoft.com/office/drawing/2014/main" id="{E1576F00-3B88-F802-E176-07364D46FE85}"/>
              </a:ext>
            </a:extLst>
          </p:cNvPr>
          <p:cNvSpPr/>
          <p:nvPr/>
        </p:nvSpPr>
        <p:spPr>
          <a:xfrm>
            <a:off x="1084049" y="5854256"/>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Являются ли сапрофаги хищниками?</a:t>
            </a:r>
          </a:p>
        </p:txBody>
      </p:sp>
      <p:sp>
        <p:nvSpPr>
          <p:cNvPr id="25" name="Isosceles Triangle 24">
            <a:extLst>
              <a:ext uri="{FF2B5EF4-FFF2-40B4-BE49-F238E27FC236}">
                <a16:creationId xmlns:a16="http://schemas.microsoft.com/office/drawing/2014/main" id="{AD5D6C9A-DD8A-B8E1-679A-2FCD2C59E83A}"/>
              </a:ext>
            </a:extLst>
          </p:cNvPr>
          <p:cNvSpPr/>
          <p:nvPr/>
        </p:nvSpPr>
        <p:spPr>
          <a:xfrm>
            <a:off x="4704578" y="5741845"/>
            <a:ext cx="919915" cy="428666"/>
          </a:xfrm>
          <a:prstGeom prst="triangl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6" name="Rectangle: Top Corners One Rounded and One Snipped 25">
            <a:extLst>
              <a:ext uri="{FF2B5EF4-FFF2-40B4-BE49-F238E27FC236}">
                <a16:creationId xmlns:a16="http://schemas.microsoft.com/office/drawing/2014/main" id="{1FE0E25A-BFD0-1659-AF8D-C4B9F3079CE7}"/>
              </a:ext>
            </a:extLst>
          </p:cNvPr>
          <p:cNvSpPr/>
          <p:nvPr/>
        </p:nvSpPr>
        <p:spPr>
          <a:xfrm>
            <a:off x="337751" y="2921000"/>
            <a:ext cx="11516498" cy="1098550"/>
          </a:xfrm>
          <a:prstGeom prst="snipRoundRect">
            <a:avLst>
              <a:gd name="adj1" fmla="val 11708"/>
              <a:gd name="adj2" fmla="val 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sz="1200" dirty="0">
                <a:latin typeface="Calibri Light" panose="020F0302020204030204" pitchFamily="34" charset="0"/>
                <a:ea typeface="Calibri Light" panose="020F0302020204030204" pitchFamily="34" charset="0"/>
                <a:cs typeface="Calibri Light" panose="020F0302020204030204" pitchFamily="34" charset="0"/>
              </a:rPr>
              <a:t>Остров Сент-Маргерит — крупнейший из Леринских островов, расположен на расстоянии менее километра от города Французской Ривьеры Канны. Длина острова с востока на Запад около 3 км, ширина 900 м. Наиболее известный объект острова — форт-тюрьма, в которой в XVII веке содержался человек в железной маске. Первые упоминания об острове, тогда ещё необитаемом, относятся ко временам Древнего Рима, когда остров носил название Леро. Вероятно современное название острову дали крестоносцы, которые построили на острове часовню святой Маргариты Антиохийской. В XIV столетии, вероятно благодаря сочинению Раймонда Феро, остров стал ассоциироваться с вымышленной святой Маргерит, сестрой Гонората Арелатского, основателя монастыря на близлежащем острове Сент-Онора.</a:t>
            </a:r>
          </a:p>
        </p:txBody>
      </p:sp>
      <p:sp>
        <p:nvSpPr>
          <p:cNvPr id="27" name="Speech Bubble: Rectangle 26">
            <a:extLst>
              <a:ext uri="{FF2B5EF4-FFF2-40B4-BE49-F238E27FC236}">
                <a16:creationId xmlns:a16="http://schemas.microsoft.com/office/drawing/2014/main" id="{59E02C76-87E8-025D-1F0B-B5F6CA005353}"/>
              </a:ext>
            </a:extLst>
          </p:cNvPr>
          <p:cNvSpPr/>
          <p:nvPr/>
        </p:nvSpPr>
        <p:spPr>
          <a:xfrm>
            <a:off x="1081990" y="4143841"/>
            <a:ext cx="3620529" cy="316255"/>
          </a:xfrm>
          <a:prstGeom prst="wedgeRectCallout">
            <a:avLst>
              <a:gd name="adj1" fmla="val 23663"/>
              <a:gd name="adj2" fmla="val -8427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 ли человек в железной маске?	</a:t>
            </a:r>
          </a:p>
        </p:txBody>
      </p:sp>
      <p:sp>
        <p:nvSpPr>
          <p:cNvPr id="28" name="Isosceles Triangle 27">
            <a:extLst>
              <a:ext uri="{FF2B5EF4-FFF2-40B4-BE49-F238E27FC236}">
                <a16:creationId xmlns:a16="http://schemas.microsoft.com/office/drawing/2014/main" id="{2CF1A811-CDBF-65E7-C303-E320595CB8C0}"/>
              </a:ext>
            </a:extLst>
          </p:cNvPr>
          <p:cNvSpPr/>
          <p:nvPr/>
        </p:nvSpPr>
        <p:spPr>
          <a:xfrm>
            <a:off x="4702519" y="4031430"/>
            <a:ext cx="919915" cy="428666"/>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b="1"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extLst>
      <p:ext uri="{BB962C8B-B14F-4D97-AF65-F5344CB8AC3E}">
        <p14:creationId xmlns:p14="http://schemas.microsoft.com/office/powerpoint/2010/main" val="3796725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0C03-1F92-FA76-7867-30770B50A9FC}"/>
              </a:ext>
            </a:extLst>
          </p:cNvPr>
          <p:cNvSpPr>
            <a:spLocks noGrp="1"/>
          </p:cNvSpPr>
          <p:nvPr>
            <p:ph type="ctrTitle"/>
          </p:nvPr>
        </p:nvSpPr>
        <p:spPr/>
        <p:txBody>
          <a:bodyPr/>
          <a:lstStyle/>
          <a:p>
            <a:r>
              <a:rPr lang="ru-RU" dirty="0"/>
              <a:t>Возможные улучшения</a:t>
            </a:r>
          </a:p>
        </p:txBody>
      </p:sp>
      <p:sp>
        <p:nvSpPr>
          <p:cNvPr id="5" name="Text Placeholder 4">
            <a:extLst>
              <a:ext uri="{FF2B5EF4-FFF2-40B4-BE49-F238E27FC236}">
                <a16:creationId xmlns:a16="http://schemas.microsoft.com/office/drawing/2014/main" id="{A0AF7743-3681-CBFB-77EB-609B427CE1CB}"/>
              </a:ext>
            </a:extLst>
          </p:cNvPr>
          <p:cNvSpPr>
            <a:spLocks noGrp="1"/>
          </p:cNvSpPr>
          <p:nvPr>
            <p:ph type="body" idx="3"/>
          </p:nvPr>
        </p:nvSpPr>
        <p:spPr>
          <a:xfrm>
            <a:off x="620488" y="1307592"/>
            <a:ext cx="10733312" cy="4623033"/>
          </a:xfrm>
        </p:spPr>
        <p:txBody>
          <a:bodyPr/>
          <a:lstStyle/>
          <a:p>
            <a:r>
              <a:rPr lang="ru-RU" sz="2400" dirty="0"/>
              <a:t>Увеличение количества данных</a:t>
            </a:r>
          </a:p>
          <a:p>
            <a:pPr lvl="1"/>
            <a:r>
              <a:rPr lang="ru-RU" sz="1800" dirty="0"/>
              <a:t>Добавление к существующим данным переведенных вопросов из </a:t>
            </a:r>
            <a:r>
              <a:rPr lang="en-US" sz="1800" dirty="0"/>
              <a:t>bool Q</a:t>
            </a:r>
            <a:endParaRPr lang="ru-RU" sz="1800" dirty="0"/>
          </a:p>
          <a:p>
            <a:pPr lvl="1"/>
            <a:r>
              <a:rPr lang="ru-RU" sz="1800" dirty="0"/>
              <a:t>Синтез абсолютно новых данных</a:t>
            </a:r>
          </a:p>
          <a:p>
            <a:pPr lvl="1"/>
            <a:r>
              <a:rPr lang="ru-RU" sz="1800" dirty="0"/>
              <a:t>Использование других </a:t>
            </a:r>
            <a:r>
              <a:rPr lang="en-US" sz="1800" dirty="0"/>
              <a:t>NLP </a:t>
            </a:r>
            <a:r>
              <a:rPr lang="ru-RU" sz="1800" dirty="0"/>
              <a:t>решений, например в качестве вопросов использовать выжимку из текста</a:t>
            </a:r>
          </a:p>
          <a:p>
            <a:r>
              <a:rPr lang="ru-RU" sz="2400" dirty="0"/>
              <a:t>Очистка данных</a:t>
            </a:r>
          </a:p>
          <a:p>
            <a:pPr lvl="1"/>
            <a:r>
              <a:rPr lang="ru-RU" sz="1800" dirty="0"/>
              <a:t>Подбор выборки стоп-слов и служебных символов, которая мы увеличивала, а не ухудшала результат</a:t>
            </a:r>
          </a:p>
          <a:p>
            <a:pPr lvl="1"/>
            <a:r>
              <a:rPr lang="ru-RU" sz="1800" dirty="0"/>
              <a:t>Использование леммитизации вместо стемминга</a:t>
            </a:r>
          </a:p>
          <a:p>
            <a:r>
              <a:rPr lang="ru-RU" sz="2400" dirty="0"/>
              <a:t>Базовая модель</a:t>
            </a:r>
          </a:p>
          <a:p>
            <a:pPr lvl="1"/>
            <a:r>
              <a:rPr lang="ru-RU" sz="1800" dirty="0"/>
              <a:t>Использование </a:t>
            </a:r>
            <a:r>
              <a:rPr lang="en-US" sz="1800" dirty="0"/>
              <a:t>large-</a:t>
            </a:r>
            <a:r>
              <a:rPr lang="ru-RU" sz="1800" dirty="0"/>
              <a:t>вариации </a:t>
            </a:r>
            <a:r>
              <a:rPr lang="en-US" sz="1800" dirty="0"/>
              <a:t>BERT </a:t>
            </a:r>
            <a:r>
              <a:rPr lang="ru-RU" sz="1800" dirty="0"/>
              <a:t>может дать большую точность</a:t>
            </a:r>
          </a:p>
          <a:p>
            <a:r>
              <a:rPr lang="ru-RU" sz="2400" dirty="0"/>
              <a:t>Процесс обучения</a:t>
            </a:r>
          </a:p>
          <a:p>
            <a:pPr lvl="1"/>
            <a:r>
              <a:rPr lang="ru-RU" sz="1800" dirty="0"/>
              <a:t>Варьирование размера батча.</a:t>
            </a:r>
          </a:p>
          <a:p>
            <a:pPr lvl="1"/>
            <a:r>
              <a:rPr lang="ru-RU" sz="1800" dirty="0"/>
              <a:t>Использование других метрик при выборе лучшей модели</a:t>
            </a:r>
          </a:p>
        </p:txBody>
      </p:sp>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r>
              <a:rPr lang="en-US" dirty="0"/>
              <a:t>27</a:t>
            </a:r>
            <a:endParaRPr lang="ru-RU" dirty="0"/>
          </a:p>
        </p:txBody>
      </p:sp>
    </p:spTree>
    <p:extLst>
      <p:ext uri="{BB962C8B-B14F-4D97-AF65-F5344CB8AC3E}">
        <p14:creationId xmlns:p14="http://schemas.microsoft.com/office/powerpoint/2010/main" val="2580990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0C03-1F92-FA76-7867-30770B50A9FC}"/>
              </a:ext>
            </a:extLst>
          </p:cNvPr>
          <p:cNvSpPr>
            <a:spLocks noGrp="1"/>
          </p:cNvSpPr>
          <p:nvPr>
            <p:ph type="ctrTitle"/>
          </p:nvPr>
        </p:nvSpPr>
        <p:spPr/>
        <p:txBody>
          <a:bodyPr/>
          <a:lstStyle/>
          <a:p>
            <a:r>
              <a:rPr lang="ru-RU" dirty="0"/>
              <a:t>Список литературы</a:t>
            </a:r>
          </a:p>
        </p:txBody>
      </p:sp>
      <p:sp>
        <p:nvSpPr>
          <p:cNvPr id="5" name="Text Placeholder 4">
            <a:extLst>
              <a:ext uri="{FF2B5EF4-FFF2-40B4-BE49-F238E27FC236}">
                <a16:creationId xmlns:a16="http://schemas.microsoft.com/office/drawing/2014/main" id="{A0AF7743-3681-CBFB-77EB-609B427CE1CB}"/>
              </a:ext>
            </a:extLst>
          </p:cNvPr>
          <p:cNvSpPr>
            <a:spLocks noGrp="1"/>
          </p:cNvSpPr>
          <p:nvPr>
            <p:ph type="body" idx="3"/>
          </p:nvPr>
        </p:nvSpPr>
        <p:spPr>
          <a:xfrm>
            <a:off x="620488" y="1307592"/>
            <a:ext cx="10733312" cy="4623033"/>
          </a:xfrm>
        </p:spPr>
        <p:txBody>
          <a:bodyPr/>
          <a:lstStyle/>
          <a:p>
            <a:pPr marL="114300" indent="0">
              <a:buNone/>
            </a:pPr>
            <a:r>
              <a:rPr lang="en-US" dirty="0"/>
              <a:t>[1] </a:t>
            </a:r>
            <a:r>
              <a:rPr lang="ru-RU" dirty="0"/>
              <a:t>Обучение с использованием </a:t>
            </a:r>
            <a:r>
              <a:rPr lang="en-US" dirty="0"/>
              <a:t>Catalyst </a:t>
            </a:r>
            <a:r>
              <a:rPr lang="ru-RU" dirty="0"/>
              <a:t>- </a:t>
            </a:r>
            <a:r>
              <a:rPr lang="en-US" dirty="0" err="1">
                <a:hlinkClick r:id="rId2"/>
              </a:rPr>
              <a:t>Yorko</a:t>
            </a:r>
            <a:r>
              <a:rPr lang="en-US" dirty="0">
                <a:hlinkClick r:id="rId2"/>
              </a:rPr>
              <a:t>/</a:t>
            </a:r>
            <a:r>
              <a:rPr lang="en-US" dirty="0" err="1">
                <a:hlinkClick r:id="rId2"/>
              </a:rPr>
              <a:t>bert</a:t>
            </a:r>
            <a:r>
              <a:rPr lang="en-US" dirty="0">
                <a:hlinkClick r:id="rId2"/>
              </a:rPr>
              <a:t>-finetuning-catalyst: Code for BERT classifier finetuning for multiclass text classification (github.com)</a:t>
            </a:r>
            <a:endParaRPr lang="en-US" dirty="0"/>
          </a:p>
          <a:p>
            <a:pPr marL="114300" indent="0">
              <a:buNone/>
            </a:pPr>
            <a:r>
              <a:rPr lang="en-US" dirty="0"/>
              <a:t>[2] </a:t>
            </a:r>
            <a:r>
              <a:rPr lang="ru-RU" dirty="0"/>
              <a:t>Описание архитектуры трансформер -  </a:t>
            </a:r>
            <a:r>
              <a:rPr lang="en-US" dirty="0">
                <a:hlinkClick r:id="rId3"/>
              </a:rPr>
              <a:t>1706.03762.pdf (arxiv.org)</a:t>
            </a:r>
            <a:endParaRPr lang="ru-RU" dirty="0"/>
          </a:p>
          <a:p>
            <a:pPr marL="114300" indent="0">
              <a:buNone/>
            </a:pPr>
            <a:r>
              <a:rPr lang="en-US" dirty="0"/>
              <a:t>[3] </a:t>
            </a:r>
            <a:r>
              <a:rPr lang="ru-RU" dirty="0"/>
              <a:t>Описание архитектуры </a:t>
            </a:r>
            <a:r>
              <a:rPr lang="en-US" dirty="0"/>
              <a:t>BERT </a:t>
            </a:r>
            <a:r>
              <a:rPr lang="ru-RU" dirty="0"/>
              <a:t>- </a:t>
            </a:r>
            <a:r>
              <a:rPr lang="en-US" dirty="0">
                <a:hlinkClick r:id="rId4"/>
              </a:rPr>
              <a:t>(PDF) Using deep learning to value free-form text data for predictive maintenance (researchgate.net)</a:t>
            </a:r>
            <a:endParaRPr lang="en-US" dirty="0"/>
          </a:p>
          <a:p>
            <a:pPr marL="114300" indent="0">
              <a:buNone/>
            </a:pPr>
            <a:r>
              <a:rPr lang="en-US" dirty="0"/>
              <a:t>[4] </a:t>
            </a:r>
            <a:r>
              <a:rPr lang="ru-RU" dirty="0"/>
              <a:t>Предобученная модель </a:t>
            </a:r>
            <a:r>
              <a:rPr lang="en-US" dirty="0"/>
              <a:t>BERT </a:t>
            </a:r>
            <a:r>
              <a:rPr lang="ru-RU" dirty="0"/>
              <a:t>- </a:t>
            </a:r>
            <a:r>
              <a:rPr lang="en-US" dirty="0" err="1">
                <a:hlinkClick r:id="rId5"/>
              </a:rPr>
              <a:t>DeepPavlov</a:t>
            </a:r>
            <a:r>
              <a:rPr lang="en-US" dirty="0">
                <a:hlinkClick r:id="rId5"/>
              </a:rPr>
              <a:t>/</a:t>
            </a:r>
            <a:r>
              <a:rPr lang="en-US" dirty="0" err="1">
                <a:hlinkClick r:id="rId5"/>
              </a:rPr>
              <a:t>rubert</a:t>
            </a:r>
            <a:r>
              <a:rPr lang="en-US" dirty="0">
                <a:hlinkClick r:id="rId5"/>
              </a:rPr>
              <a:t>-base-cased-sentence · Hugging Face</a:t>
            </a:r>
            <a:endParaRPr lang="en-US" dirty="0"/>
          </a:p>
          <a:p>
            <a:pPr marL="114300" indent="0">
              <a:buNone/>
            </a:pPr>
            <a:r>
              <a:rPr lang="en-US" dirty="0"/>
              <a:t>[5] </a:t>
            </a:r>
            <a:r>
              <a:rPr lang="ru-RU" dirty="0"/>
              <a:t>Статья от ВШЭ и Сбер</a:t>
            </a:r>
            <a:r>
              <a:rPr lang="en-US" dirty="0"/>
              <a:t>AI</a:t>
            </a:r>
            <a:r>
              <a:rPr lang="ru-RU" dirty="0"/>
              <a:t> про датасет - </a:t>
            </a:r>
            <a:r>
              <a:rPr lang="en-US" dirty="0">
                <a:hlinkClick r:id="rId6"/>
              </a:rPr>
              <a:t>DaNetQA: a yes/no Question Answering Dataset for the Russian Language</a:t>
            </a:r>
            <a:endParaRPr lang="ru-RU" dirty="0"/>
          </a:p>
          <a:p>
            <a:pPr marL="114300" indent="0">
              <a:buNone/>
            </a:pPr>
            <a:r>
              <a:rPr lang="en-US" dirty="0"/>
              <a:t>[6]</a:t>
            </a:r>
            <a:r>
              <a:rPr lang="ru-RU" dirty="0"/>
              <a:t> Таблица результатов существующих моделей -</a:t>
            </a:r>
            <a:r>
              <a:rPr lang="en-US" dirty="0"/>
              <a:t> </a:t>
            </a:r>
            <a:r>
              <a:rPr lang="en-US" dirty="0">
                <a:hlinkClick r:id="rId7"/>
              </a:rPr>
              <a:t>Russian </a:t>
            </a:r>
            <a:r>
              <a:rPr lang="en-US" dirty="0" err="1">
                <a:hlinkClick r:id="rId7"/>
              </a:rPr>
              <a:t>SuperGLUE</a:t>
            </a:r>
            <a:endParaRPr lang="en-US" dirty="0"/>
          </a:p>
          <a:p>
            <a:pPr marL="114300" indent="0">
              <a:buNone/>
            </a:pPr>
            <a:r>
              <a:rPr lang="en-US" dirty="0"/>
              <a:t>[7] </a:t>
            </a:r>
            <a:r>
              <a:rPr lang="ru-RU" dirty="0"/>
              <a:t>Документация </a:t>
            </a:r>
            <a:r>
              <a:rPr lang="en-US" dirty="0"/>
              <a:t>Catalyst - </a:t>
            </a:r>
            <a:r>
              <a:rPr lang="en-US" dirty="0">
                <a:hlinkClick r:id="rId8"/>
              </a:rPr>
              <a:t>catalyst-team/catalyst: Accelerated deep learning R&amp;D (github.com)</a:t>
            </a:r>
            <a:endParaRPr lang="en-US" dirty="0"/>
          </a:p>
        </p:txBody>
      </p:sp>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r>
              <a:rPr lang="en-US" dirty="0"/>
              <a:t>28</a:t>
            </a:r>
            <a:endParaRPr lang="ru-RU" dirty="0"/>
          </a:p>
        </p:txBody>
      </p:sp>
    </p:spTree>
    <p:extLst>
      <p:ext uri="{BB962C8B-B14F-4D97-AF65-F5344CB8AC3E}">
        <p14:creationId xmlns:p14="http://schemas.microsoft.com/office/powerpoint/2010/main" val="1869726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43"/>
        <p:cNvGrpSpPr/>
        <p:nvPr/>
      </p:nvGrpSpPr>
      <p:grpSpPr>
        <a:xfrm>
          <a:off x="0" y="0"/>
          <a:ext cx="0" cy="0"/>
          <a:chOff x="0" y="0"/>
          <a:chExt cx="0" cy="0"/>
        </a:xfrm>
      </p:grpSpPr>
      <p:sp>
        <p:nvSpPr>
          <p:cNvPr id="344" name="Google Shape;344;p20"/>
          <p:cNvSpPr txBox="1">
            <a:spLocks noGrp="1"/>
          </p:cNvSpPr>
          <p:nvPr>
            <p:ph type="ctrTitle"/>
          </p:nvPr>
        </p:nvSpPr>
        <p:spPr>
          <a:xfrm>
            <a:off x="649941" y="4944533"/>
            <a:ext cx="816606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Спасибо за внимание!</a:t>
            </a:r>
            <a:endParaRPr b="1" dirty="0">
              <a:solidFill>
                <a:srgbClr val="80BC00"/>
              </a:solidFill>
              <a:latin typeface="Calibri"/>
              <a:ea typeface="Calibri"/>
              <a:cs typeface="Calibri"/>
              <a:sym typeface="Calibri"/>
            </a:endParaRPr>
          </a:p>
        </p:txBody>
      </p:sp>
      <p:sp>
        <p:nvSpPr>
          <p:cNvPr id="347" name="Google Shape;347;p20"/>
          <p:cNvSpPr/>
          <p:nvPr/>
        </p:nvSpPr>
        <p:spPr>
          <a:xfrm>
            <a:off x="9409043" y="4683228"/>
            <a:ext cx="2199861" cy="58942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8" name="Google Shape;348;p20"/>
          <p:cNvPicPr preferRelativeResize="0"/>
          <p:nvPr/>
        </p:nvPicPr>
        <p:blipFill rotWithShape="1">
          <a:blip r:embed="rId3">
            <a:alphaModFix/>
          </a:blip>
          <a:srcRect/>
          <a:stretch/>
        </p:blipFill>
        <p:spPr>
          <a:xfrm>
            <a:off x="7547" y="4239"/>
            <a:ext cx="12196990" cy="4201185"/>
          </a:xfrm>
          <a:prstGeom prst="rect">
            <a:avLst/>
          </a:prstGeom>
          <a:noFill/>
          <a:ln>
            <a:noFill/>
          </a:ln>
        </p:spPr>
      </p:pic>
      <p:pic>
        <p:nvPicPr>
          <p:cNvPr id="349" name="Google Shape;349;p20"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42707" y="424760"/>
            <a:ext cx="1930970" cy="434468"/>
          </a:xfrm>
          <a:prstGeom prst="rect">
            <a:avLst/>
          </a:prstGeom>
          <a:noFill/>
          <a:ln>
            <a:noFill/>
          </a:ln>
        </p:spPr>
      </p:pic>
      <p:sp>
        <p:nvSpPr>
          <p:cNvPr id="2" name="Google Shape;201;p1">
            <a:extLst>
              <a:ext uri="{FF2B5EF4-FFF2-40B4-BE49-F238E27FC236}">
                <a16:creationId xmlns:a16="http://schemas.microsoft.com/office/drawing/2014/main" id="{0421EA23-6127-680B-8708-7AF567D1B468}"/>
              </a:ext>
            </a:extLst>
          </p:cNvPr>
          <p:cNvSpPr txBox="1">
            <a:spLocks/>
          </p:cNvSpPr>
          <p:nvPr/>
        </p:nvSpPr>
        <p:spPr>
          <a:xfrm>
            <a:off x="649941" y="4431436"/>
            <a:ext cx="9162144" cy="58942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80BC00"/>
              </a:buClr>
              <a:buSzPts val="3600"/>
              <a:buFont typeface="Calibri"/>
              <a:buNone/>
              <a:defRPr sz="3600" b="0" i="0" u="none" strike="noStrike" cap="none">
                <a:solidFill>
                  <a:srgbClr val="80BC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240"/>
            </a:pPr>
            <a:r>
              <a:rPr lang="ru-RU" sz="3240" b="1" dirty="0"/>
              <a:t>Проект 3. Решить задачу </a:t>
            </a:r>
            <a:r>
              <a:rPr lang="en-US" sz="3240" b="1" dirty="0" err="1"/>
              <a:t>DaNetQA</a:t>
            </a:r>
            <a:r>
              <a:rPr lang="en-US" sz="3240" b="1" dirty="0"/>
              <a:t> / </a:t>
            </a:r>
            <a:r>
              <a:rPr lang="en-US" sz="3240" b="1" dirty="0" err="1"/>
              <a:t>BoolQ</a:t>
            </a:r>
            <a:endParaRPr lang="en-US" dirty="0"/>
          </a:p>
        </p:txBody>
      </p:sp>
      <p:sp>
        <p:nvSpPr>
          <p:cNvPr id="3" name="Google Shape;214;p3">
            <a:extLst>
              <a:ext uri="{FF2B5EF4-FFF2-40B4-BE49-F238E27FC236}">
                <a16:creationId xmlns:a16="http://schemas.microsoft.com/office/drawing/2014/main" id="{0B3AA681-4B4A-5422-F5F9-EA5A6AAB3447}"/>
              </a:ext>
            </a:extLst>
          </p:cNvPr>
          <p:cNvSpPr txBox="1">
            <a:spLocks/>
          </p:cNvSpPr>
          <p:nvPr/>
        </p:nvSpPr>
        <p:spPr>
          <a:xfrm>
            <a:off x="8576552" y="6273066"/>
            <a:ext cx="3271571" cy="3465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Выполнил: Леушкин Антон Дмитриевич</a:t>
            </a:r>
            <a:endParaRPr lang="ru-RU"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Класс задач NLP</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90" y="1772433"/>
            <a:ext cx="3769884" cy="4583916"/>
          </a:xfrm>
          <a:prstGeom prst="rect">
            <a:avLst/>
          </a:prstGeom>
          <a:noFill/>
          <a:ln>
            <a:noFill/>
          </a:ln>
        </p:spPr>
        <p:txBody>
          <a:bodyPr spcFirstLastPara="1" wrap="square" lIns="91425" tIns="45700" rIns="91425" bIns="45700" anchor="t" anchorCtr="0">
            <a:noAutofit/>
          </a:bodyPr>
          <a:lstStyle/>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Распознавание речи</a:t>
            </a:r>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 из аудио</a:t>
            </a: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Генерация текста и речи</a:t>
            </a:r>
            <a:endParaRPr lang="ru-RU" b="0"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Анализ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Подсказки при наборе</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Обработка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Извлечение информации 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Автоматическое обобщение или пересказ текста</a:t>
            </a:r>
            <a:endPar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Машинный перевод</a:t>
            </a:r>
            <a:r>
              <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3</a:t>
            </a:r>
          </a:p>
        </p:txBody>
      </p:sp>
      <p:pic>
        <p:nvPicPr>
          <p:cNvPr id="1026" name="Picture 2">
            <a:extLst>
              <a:ext uri="{FF2B5EF4-FFF2-40B4-BE49-F238E27FC236}">
                <a16:creationId xmlns:a16="http://schemas.microsoft.com/office/drawing/2014/main" id="{F664C59C-5544-ACD9-F7CD-6281390F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 t="1726" r="721" b="1506"/>
          <a:stretch/>
        </p:blipFill>
        <p:spPr bwMode="auto">
          <a:xfrm>
            <a:off x="4459265" y="1728591"/>
            <a:ext cx="7402883" cy="3864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8" y="628956"/>
            <a:ext cx="1004751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t>DaNetQA </a:t>
            </a:r>
            <a:r>
              <a:rPr lang="ru-RU" b="1" dirty="0"/>
              <a:t>– задача </a:t>
            </a:r>
            <a:r>
              <a:rPr lang="en-US" b="1" dirty="0"/>
              <a:t>NLP </a:t>
            </a:r>
            <a:r>
              <a:rPr lang="ru-RU" b="1" dirty="0"/>
              <a:t>бинарной классификации</a:t>
            </a:r>
            <a:endParaRPr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4</a:t>
            </a:r>
          </a:p>
        </p:txBody>
      </p:sp>
      <p:sp>
        <p:nvSpPr>
          <p:cNvPr id="2" name="Rectangle: Rounded Corners 1">
            <a:extLst>
              <a:ext uri="{FF2B5EF4-FFF2-40B4-BE49-F238E27FC236}">
                <a16:creationId xmlns:a16="http://schemas.microsoft.com/office/drawing/2014/main" id="{D2641B4D-C5A5-B386-8781-8B5C58ED787D}"/>
              </a:ext>
            </a:extLst>
          </p:cNvPr>
          <p:cNvSpPr/>
          <p:nvPr/>
        </p:nvSpPr>
        <p:spPr>
          <a:xfrm>
            <a:off x="1072017" y="3691042"/>
            <a:ext cx="2987454"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D7D9C61-FDC8-4E37-7A2A-13C6C477E064}"/>
              </a:ext>
            </a:extLst>
          </p:cNvPr>
          <p:cNvSpPr/>
          <p:nvPr/>
        </p:nvSpPr>
        <p:spPr>
          <a:xfrm>
            <a:off x="1072017" y="1751188"/>
            <a:ext cx="2987458"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6EA47E5A-CF3F-A657-0FBE-1C02F8B24157}"/>
              </a:ext>
            </a:extLst>
          </p:cNvPr>
          <p:cNvSpPr/>
          <p:nvPr/>
        </p:nvSpPr>
        <p:spPr>
          <a:xfrm>
            <a:off x="8617903" y="2701794"/>
            <a:ext cx="2893512"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EEBE2EB-EB1A-C6A4-8004-98B7F174C800}"/>
              </a:ext>
            </a:extLst>
          </p:cNvPr>
          <p:cNvSpPr/>
          <p:nvPr/>
        </p:nvSpPr>
        <p:spPr>
          <a:xfrm>
            <a:off x="4768241" y="1755772"/>
            <a:ext cx="2655518" cy="26555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NLP</a:t>
            </a:r>
          </a:p>
          <a:p>
            <a:pPr algn="ctr"/>
            <a:r>
              <a:rPr lang="en-US" sz="4000" b="1" dirty="0">
                <a:latin typeface="Calibri" panose="020F0502020204030204" pitchFamily="34" charset="0"/>
                <a:ea typeface="Calibri" panose="020F0502020204030204" pitchFamily="34" charset="0"/>
                <a:cs typeface="Calibri" panose="020F0502020204030204" pitchFamily="34" charset="0"/>
              </a:rPr>
              <a:t>UNIT</a:t>
            </a:r>
          </a:p>
        </p:txBody>
      </p:sp>
      <p:cxnSp>
        <p:nvCxnSpPr>
          <p:cNvPr id="7" name="Connector: Elbow 6">
            <a:extLst>
              <a:ext uri="{FF2B5EF4-FFF2-40B4-BE49-F238E27FC236}">
                <a16:creationId xmlns:a16="http://schemas.microsoft.com/office/drawing/2014/main" id="{A312E22D-77C0-6ABF-D4FF-E10CF862F702}"/>
              </a:ext>
            </a:extLst>
          </p:cNvPr>
          <p:cNvCxnSpPr>
            <a:cxnSpLocks/>
            <a:stCxn id="2" idx="3"/>
          </p:cNvCxnSpPr>
          <p:nvPr/>
        </p:nvCxnSpPr>
        <p:spPr>
          <a:xfrm flipV="1">
            <a:off x="4059471" y="3388964"/>
            <a:ext cx="708770"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 name="Connector: Elbow 7">
            <a:extLst>
              <a:ext uri="{FF2B5EF4-FFF2-40B4-BE49-F238E27FC236}">
                <a16:creationId xmlns:a16="http://schemas.microsoft.com/office/drawing/2014/main" id="{4D094DC3-C3D8-993D-F1E4-E94B9F17E391}"/>
              </a:ext>
            </a:extLst>
          </p:cNvPr>
          <p:cNvCxnSpPr>
            <a:cxnSpLocks/>
            <a:stCxn id="3" idx="3"/>
          </p:cNvCxnSpPr>
          <p:nvPr/>
        </p:nvCxnSpPr>
        <p:spPr>
          <a:xfrm>
            <a:off x="4059475" y="2114443"/>
            <a:ext cx="708766"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1" name="Connector: Elbow 10">
            <a:extLst>
              <a:ext uri="{FF2B5EF4-FFF2-40B4-BE49-F238E27FC236}">
                <a16:creationId xmlns:a16="http://schemas.microsoft.com/office/drawing/2014/main" id="{5DCDC34D-E84C-3BEB-53A7-8466FA0CD211}"/>
              </a:ext>
            </a:extLst>
          </p:cNvPr>
          <p:cNvCxnSpPr>
            <a:cxnSpLocks/>
            <a:stCxn id="5" idx="6"/>
            <a:endCxn id="4" idx="1"/>
          </p:cNvCxnSpPr>
          <p:nvPr/>
        </p:nvCxnSpPr>
        <p:spPr>
          <a:xfrm flipV="1">
            <a:off x="7423759" y="3068028"/>
            <a:ext cx="1194144" cy="15503"/>
          </a:xfrm>
          <a:prstGeom prst="bentConnector3">
            <a:avLst>
              <a:gd name="adj1" fmla="val -1399"/>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6" name="Text Placeholder 22">
            <a:extLst>
              <a:ext uri="{FF2B5EF4-FFF2-40B4-BE49-F238E27FC236}">
                <a16:creationId xmlns:a16="http://schemas.microsoft.com/office/drawing/2014/main" id="{E1897883-91D1-FF8B-7A64-49C46A8EF588}"/>
              </a:ext>
            </a:extLst>
          </p:cNvPr>
          <p:cNvSpPr>
            <a:spLocks noGrp="1"/>
          </p:cNvSpPr>
          <p:nvPr>
            <p:ph type="body" idx="3"/>
          </p:nvPr>
        </p:nvSpPr>
        <p:spPr>
          <a:xfrm>
            <a:off x="801625" y="5020478"/>
            <a:ext cx="10291062" cy="1037726"/>
          </a:xfrm>
        </p:spPr>
        <p:txBody>
          <a:bodyPr/>
          <a:lstStyle/>
          <a:p>
            <a:pPr marL="114300" indent="0">
              <a:buNone/>
            </a:pPr>
            <a:r>
              <a:rPr lang="ru-RU" dirty="0"/>
              <a:t>Постановка задачи </a:t>
            </a:r>
            <a:r>
              <a:rPr lang="en-US" dirty="0"/>
              <a:t>DaNetQA</a:t>
            </a:r>
            <a:r>
              <a:rPr lang="ru-RU" dirty="0"/>
              <a:t>: есть вопрос, на который можно ответить да или нет (общий вопрос) и текст, относящийся к нему (контекст). Требуется ответить на вопрос Да или Нет.</a:t>
            </a:r>
          </a:p>
        </p:txBody>
      </p:sp>
    </p:spTree>
    <p:extLst>
      <p:ext uri="{BB962C8B-B14F-4D97-AF65-F5344CB8AC3E}">
        <p14:creationId xmlns:p14="http://schemas.microsoft.com/office/powerpoint/2010/main" val="19247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Данные</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5</a:t>
            </a:r>
            <a:endParaRPr dirty="0"/>
          </a:p>
        </p:txBody>
      </p:sp>
      <p:graphicFrame>
        <p:nvGraphicFramePr>
          <p:cNvPr id="6" name="Chart 5">
            <a:extLst>
              <a:ext uri="{FF2B5EF4-FFF2-40B4-BE49-F238E27FC236}">
                <a16:creationId xmlns:a16="http://schemas.microsoft.com/office/drawing/2014/main" id="{8175EB54-3C06-8D34-EF6E-CEE942B39C90}"/>
              </a:ext>
            </a:extLst>
          </p:cNvPr>
          <p:cNvGraphicFramePr/>
          <p:nvPr>
            <p:extLst>
              <p:ext uri="{D42A27DB-BD31-4B8C-83A1-F6EECF244321}">
                <p14:modId xmlns:p14="http://schemas.microsoft.com/office/powerpoint/2010/main" val="756054392"/>
              </p:ext>
            </p:extLst>
          </p:nvPr>
        </p:nvGraphicFramePr>
        <p:xfrm>
          <a:off x="9530568" y="628956"/>
          <a:ext cx="2274864" cy="28565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2A79F7D-112C-9AE7-4EEF-D3DF7461EF3D}"/>
              </a:ext>
            </a:extLst>
          </p:cNvPr>
          <p:cNvGraphicFramePr/>
          <p:nvPr>
            <p:extLst>
              <p:ext uri="{D42A27DB-BD31-4B8C-83A1-F6EECF244321}">
                <p14:modId xmlns:p14="http://schemas.microsoft.com/office/powerpoint/2010/main" val="397514219"/>
              </p:ext>
            </p:extLst>
          </p:nvPr>
        </p:nvGraphicFramePr>
        <p:xfrm>
          <a:off x="9530568" y="3485469"/>
          <a:ext cx="2274864" cy="2856513"/>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70349" y="1652428"/>
            <a:ext cx="8605381" cy="1515650"/>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«Вы́ставочный центр» — станция Московского монорельса. Расположена между станциями «Улица Академика Королёва» и «Улица Сергея Эйзенштейна». Находится на территории Останкинского района Северо-Восточного административного округа города Москвы. Переход на станцию ВДНХ Калужско-Рижской линии. Названа в честь Всероссийского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01113"/>
            <a:ext cx="861790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Отметив некоторые недостатки и в целом удачную конструкцию, специалисты ГАУ не рекомендовали принимать ПП Калашникова на вооружение по технологическим причинам. Заключение гласило: С 1942 года Калашников работал на Центральном научно-исследовательском полигоне стрелкового и миномётного вооружения ГАУ РККА. Здесь в 1944 году он создал опытный образец самозарядного карабина, который, хотя и не вышел в серийное производство, частично послужил прототипом для создания автомата. С 1945 года Михаил Калашников начал разработку автоматического оружия под промежуточный патрон 7,62×39 образца 1943 года. Автомат Калашникова победил в конкурсе 1947 года и был принят на вооружение.</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5999483"/>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 ли автомат калашникова в вов?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84542" y="3429000"/>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43185"/>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66983" y="3168079"/>
            <a:ext cx="1069055" cy="604886"/>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10733311"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Анализ данных</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6</a:t>
            </a:r>
            <a:endParaRPr dirty="0"/>
          </a:p>
        </p:txBody>
      </p:sp>
      <p:pic>
        <p:nvPicPr>
          <p:cNvPr id="11" name="Picture 10">
            <a:extLst>
              <a:ext uri="{FF2B5EF4-FFF2-40B4-BE49-F238E27FC236}">
                <a16:creationId xmlns:a16="http://schemas.microsoft.com/office/drawing/2014/main" id="{8711DF6D-C032-7F9A-9AD6-1EAC31DAD4CE}"/>
              </a:ext>
            </a:extLst>
          </p:cNvPr>
          <p:cNvPicPr>
            <a:picLocks noChangeAspect="1"/>
          </p:cNvPicPr>
          <p:nvPr/>
        </p:nvPicPr>
        <p:blipFill rotWithShape="1">
          <a:blip r:embed="rId3"/>
          <a:srcRect l="4374" t="7734" r="1053"/>
          <a:stretch/>
        </p:blipFill>
        <p:spPr>
          <a:xfrm>
            <a:off x="971811" y="1347193"/>
            <a:ext cx="6160510" cy="1015249"/>
          </a:xfrm>
          <a:prstGeom prst="rect">
            <a:avLst/>
          </a:prstGeom>
        </p:spPr>
      </p:pic>
      <p:pic>
        <p:nvPicPr>
          <p:cNvPr id="13" name="Picture 12">
            <a:extLst>
              <a:ext uri="{FF2B5EF4-FFF2-40B4-BE49-F238E27FC236}">
                <a16:creationId xmlns:a16="http://schemas.microsoft.com/office/drawing/2014/main" id="{71AE706E-C8DC-E4C0-A786-F0D03F99D260}"/>
              </a:ext>
            </a:extLst>
          </p:cNvPr>
          <p:cNvPicPr>
            <a:picLocks noChangeAspect="1"/>
          </p:cNvPicPr>
          <p:nvPr/>
        </p:nvPicPr>
        <p:blipFill rotWithShape="1">
          <a:blip r:embed="rId4"/>
          <a:srcRect l="4374" t="7734" r="1053"/>
          <a:stretch/>
        </p:blipFill>
        <p:spPr>
          <a:xfrm>
            <a:off x="971810" y="3295311"/>
            <a:ext cx="6160510" cy="1015249"/>
          </a:xfrm>
          <a:prstGeom prst="rect">
            <a:avLst/>
          </a:prstGeom>
        </p:spPr>
      </p:pic>
      <p:pic>
        <p:nvPicPr>
          <p:cNvPr id="16" name="Picture 15">
            <a:extLst>
              <a:ext uri="{FF2B5EF4-FFF2-40B4-BE49-F238E27FC236}">
                <a16:creationId xmlns:a16="http://schemas.microsoft.com/office/drawing/2014/main" id="{08BA6A9D-9EC6-7CFF-265D-E85A03E27DF8}"/>
              </a:ext>
            </a:extLst>
          </p:cNvPr>
          <p:cNvPicPr>
            <a:picLocks noChangeAspect="1"/>
          </p:cNvPicPr>
          <p:nvPr/>
        </p:nvPicPr>
        <p:blipFill rotWithShape="1">
          <a:blip r:embed="rId5"/>
          <a:srcRect l="4374" t="7734" r="1053"/>
          <a:stretch/>
        </p:blipFill>
        <p:spPr>
          <a:xfrm>
            <a:off x="971809" y="2287247"/>
            <a:ext cx="6160511" cy="1015249"/>
          </a:xfrm>
          <a:prstGeom prst="rect">
            <a:avLst/>
          </a:prstGeom>
        </p:spPr>
      </p:pic>
      <p:pic>
        <p:nvPicPr>
          <p:cNvPr id="18" name="Picture 17">
            <a:extLst>
              <a:ext uri="{FF2B5EF4-FFF2-40B4-BE49-F238E27FC236}">
                <a16:creationId xmlns:a16="http://schemas.microsoft.com/office/drawing/2014/main" id="{060322FB-8444-5F9E-3BB8-2DE1C5698B93}"/>
              </a:ext>
            </a:extLst>
          </p:cNvPr>
          <p:cNvPicPr>
            <a:picLocks noChangeAspect="1"/>
          </p:cNvPicPr>
          <p:nvPr/>
        </p:nvPicPr>
        <p:blipFill rotWithShape="1">
          <a:blip r:embed="rId6"/>
          <a:srcRect l="4374" t="7734" r="1053"/>
          <a:stretch/>
        </p:blipFill>
        <p:spPr>
          <a:xfrm>
            <a:off x="971809" y="4303375"/>
            <a:ext cx="6160510" cy="1015249"/>
          </a:xfrm>
          <a:prstGeom prst="rect">
            <a:avLst/>
          </a:prstGeom>
        </p:spPr>
      </p:pic>
      <p:graphicFrame>
        <p:nvGraphicFramePr>
          <p:cNvPr id="19" name="Table 19">
            <a:extLst>
              <a:ext uri="{FF2B5EF4-FFF2-40B4-BE49-F238E27FC236}">
                <a16:creationId xmlns:a16="http://schemas.microsoft.com/office/drawing/2014/main" id="{183834B0-8997-4444-7498-2166B69BDF66}"/>
              </a:ext>
            </a:extLst>
          </p:cNvPr>
          <p:cNvGraphicFramePr>
            <a:graphicFrameLocks noGrp="1"/>
          </p:cNvGraphicFramePr>
          <p:nvPr>
            <p:extLst>
              <p:ext uri="{D42A27DB-BD31-4B8C-83A1-F6EECF244321}">
                <p14:modId xmlns:p14="http://schemas.microsoft.com/office/powerpoint/2010/main" val="189432597"/>
              </p:ext>
            </p:extLst>
          </p:nvPr>
        </p:nvGraphicFramePr>
        <p:xfrm>
          <a:off x="7293864" y="1348787"/>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вопроса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23" name="Text Placeholder 22">
            <a:extLst>
              <a:ext uri="{FF2B5EF4-FFF2-40B4-BE49-F238E27FC236}">
                <a16:creationId xmlns:a16="http://schemas.microsoft.com/office/drawing/2014/main" id="{DFE4E9E7-264A-A04E-1FE0-93A30E0F7B68}"/>
              </a:ext>
            </a:extLst>
          </p:cNvPr>
          <p:cNvSpPr>
            <a:spLocks noGrp="1"/>
          </p:cNvSpPr>
          <p:nvPr>
            <p:ph type="body" idx="3"/>
          </p:nvPr>
        </p:nvSpPr>
        <p:spPr>
          <a:xfrm>
            <a:off x="838201" y="5318624"/>
            <a:ext cx="10291062" cy="1037726"/>
          </a:xfrm>
        </p:spPr>
        <p:txBody>
          <a:bodyPr/>
          <a:lstStyle/>
          <a:p>
            <a:pPr marL="114300" indent="0">
              <a:buNone/>
            </a:pPr>
            <a:r>
              <a:rPr lang="ru-RU" dirty="0"/>
              <a:t>Критическая масса кортежей состоит из вопроса в 25-50 символов или 7 слов и контекста в 550-700 символов или 70-130 слов. Но есть выбросы, доходящие до 182 символов или 30 слов в вопросе и 3200 символов и 587 слов.</a:t>
            </a:r>
          </a:p>
        </p:txBody>
      </p:sp>
      <p:graphicFrame>
        <p:nvGraphicFramePr>
          <p:cNvPr id="24" name="Table 19">
            <a:extLst>
              <a:ext uri="{FF2B5EF4-FFF2-40B4-BE49-F238E27FC236}">
                <a16:creationId xmlns:a16="http://schemas.microsoft.com/office/drawing/2014/main" id="{68337242-B05E-52A3-F1E2-9BA03237781C}"/>
              </a:ext>
            </a:extLst>
          </p:cNvPr>
          <p:cNvGraphicFramePr>
            <a:graphicFrameLocks noGrp="1"/>
          </p:cNvGraphicFramePr>
          <p:nvPr>
            <p:extLst>
              <p:ext uri="{D42A27DB-BD31-4B8C-83A1-F6EECF244321}">
                <p14:modId xmlns:p14="http://schemas.microsoft.com/office/powerpoint/2010/main" val="2461220938"/>
              </p:ext>
            </p:extLst>
          </p:nvPr>
        </p:nvGraphicFramePr>
        <p:xfrm>
          <a:off x="7293864" y="3302496"/>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контекста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254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587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30" name="Left Brace 29">
            <a:extLst>
              <a:ext uri="{FF2B5EF4-FFF2-40B4-BE49-F238E27FC236}">
                <a16:creationId xmlns:a16="http://schemas.microsoft.com/office/drawing/2014/main" id="{AB22D3EB-A397-E46A-B3CF-334269A41350}"/>
              </a:ext>
            </a:extLst>
          </p:cNvPr>
          <p:cNvSpPr/>
          <p:nvPr/>
        </p:nvSpPr>
        <p:spPr>
          <a:xfrm>
            <a:off x="630936" y="1347193"/>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вопроса</a:t>
            </a:r>
          </a:p>
          <a:p>
            <a:pPr algn="ctr"/>
            <a:endParaRPr lang="ru-RU" dirty="0"/>
          </a:p>
          <a:p>
            <a:pPr algn="ctr"/>
            <a:endParaRPr lang="ru-RU" dirty="0"/>
          </a:p>
          <a:p>
            <a:pPr algn="ctr"/>
            <a:endParaRPr lang="ru-RU" dirty="0"/>
          </a:p>
        </p:txBody>
      </p:sp>
      <p:sp>
        <p:nvSpPr>
          <p:cNvPr id="31" name="Left Brace 30">
            <a:extLst>
              <a:ext uri="{FF2B5EF4-FFF2-40B4-BE49-F238E27FC236}">
                <a16:creationId xmlns:a16="http://schemas.microsoft.com/office/drawing/2014/main" id="{86F354E8-E89A-ACE4-58F2-47E9C76CE13F}"/>
              </a:ext>
            </a:extLst>
          </p:cNvPr>
          <p:cNvSpPr/>
          <p:nvPr/>
        </p:nvSpPr>
        <p:spPr>
          <a:xfrm>
            <a:off x="630936" y="3304009"/>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контекста</a:t>
            </a:r>
          </a:p>
          <a:p>
            <a:pPr algn="ctr"/>
            <a:endParaRPr lang="ru-RU" dirty="0"/>
          </a:p>
          <a:p>
            <a:pPr algn="ctr"/>
            <a:endParaRPr lang="ru-RU" dirty="0"/>
          </a:p>
          <a:p>
            <a:pPr algn="ctr"/>
            <a:endParaRPr lang="ru-RU" dirty="0"/>
          </a:p>
        </p:txBody>
      </p:sp>
      <p:sp>
        <p:nvSpPr>
          <p:cNvPr id="32" name="TextBox 31">
            <a:extLst>
              <a:ext uri="{FF2B5EF4-FFF2-40B4-BE49-F238E27FC236}">
                <a16:creationId xmlns:a16="http://schemas.microsoft.com/office/drawing/2014/main" id="{FDE3E290-3139-709E-9B8C-45D879BF1B36}"/>
              </a:ext>
            </a:extLst>
          </p:cNvPr>
          <p:cNvSpPr txBox="1"/>
          <p:nvPr/>
        </p:nvSpPr>
        <p:spPr>
          <a:xfrm>
            <a:off x="849088" y="1257230"/>
            <a:ext cx="928459" cy="307777"/>
          </a:xfrm>
          <a:prstGeom prst="rect">
            <a:avLst/>
          </a:prstGeom>
          <a:noFill/>
        </p:spPr>
        <p:txBody>
          <a:bodyPr wrap="none" rtlCol="0">
            <a:spAutoFit/>
          </a:bodyPr>
          <a:lstStyle/>
          <a:p>
            <a:r>
              <a:rPr lang="ru-RU" dirty="0"/>
              <a:t>символы</a:t>
            </a:r>
          </a:p>
        </p:txBody>
      </p:sp>
      <p:sp>
        <p:nvSpPr>
          <p:cNvPr id="33" name="TextBox 32">
            <a:extLst>
              <a:ext uri="{FF2B5EF4-FFF2-40B4-BE49-F238E27FC236}">
                <a16:creationId xmlns:a16="http://schemas.microsoft.com/office/drawing/2014/main" id="{950A125B-1D6D-FEB1-C79C-BD6CEF291557}"/>
              </a:ext>
            </a:extLst>
          </p:cNvPr>
          <p:cNvSpPr txBox="1"/>
          <p:nvPr/>
        </p:nvSpPr>
        <p:spPr>
          <a:xfrm>
            <a:off x="898656" y="3203040"/>
            <a:ext cx="928459" cy="307777"/>
          </a:xfrm>
          <a:prstGeom prst="rect">
            <a:avLst/>
          </a:prstGeom>
          <a:noFill/>
        </p:spPr>
        <p:txBody>
          <a:bodyPr wrap="none" rtlCol="0">
            <a:spAutoFit/>
          </a:bodyPr>
          <a:lstStyle/>
          <a:p>
            <a:r>
              <a:rPr lang="ru-RU" dirty="0"/>
              <a:t>символы</a:t>
            </a:r>
          </a:p>
        </p:txBody>
      </p:sp>
      <p:sp>
        <p:nvSpPr>
          <p:cNvPr id="34" name="TextBox 33">
            <a:extLst>
              <a:ext uri="{FF2B5EF4-FFF2-40B4-BE49-F238E27FC236}">
                <a16:creationId xmlns:a16="http://schemas.microsoft.com/office/drawing/2014/main" id="{9BD5E4F2-DE2F-8367-0833-99DC2A0F59C7}"/>
              </a:ext>
            </a:extLst>
          </p:cNvPr>
          <p:cNvSpPr txBox="1"/>
          <p:nvPr/>
        </p:nvSpPr>
        <p:spPr>
          <a:xfrm>
            <a:off x="886904" y="2203676"/>
            <a:ext cx="673582" cy="307777"/>
          </a:xfrm>
          <a:prstGeom prst="rect">
            <a:avLst/>
          </a:prstGeom>
          <a:noFill/>
        </p:spPr>
        <p:txBody>
          <a:bodyPr wrap="none" rtlCol="0">
            <a:spAutoFit/>
          </a:bodyPr>
          <a:lstStyle/>
          <a:p>
            <a:r>
              <a:rPr lang="ru-RU" dirty="0"/>
              <a:t>слова</a:t>
            </a:r>
          </a:p>
        </p:txBody>
      </p:sp>
      <p:sp>
        <p:nvSpPr>
          <p:cNvPr id="35" name="TextBox 34">
            <a:extLst>
              <a:ext uri="{FF2B5EF4-FFF2-40B4-BE49-F238E27FC236}">
                <a16:creationId xmlns:a16="http://schemas.microsoft.com/office/drawing/2014/main" id="{06F5D280-549E-4945-B1B8-3BF13891C5ED}"/>
              </a:ext>
            </a:extLst>
          </p:cNvPr>
          <p:cNvSpPr txBox="1"/>
          <p:nvPr/>
        </p:nvSpPr>
        <p:spPr>
          <a:xfrm>
            <a:off x="926088" y="4220996"/>
            <a:ext cx="673582" cy="307777"/>
          </a:xfrm>
          <a:prstGeom prst="rect">
            <a:avLst/>
          </a:prstGeom>
          <a:noFill/>
        </p:spPr>
        <p:txBody>
          <a:bodyPr wrap="none" rtlCol="0">
            <a:spAutoFit/>
          </a:bodyPr>
          <a:lstStyle/>
          <a:p>
            <a:r>
              <a:rPr lang="ru-RU" dirty="0"/>
              <a:t>слова</a:t>
            </a:r>
          </a:p>
        </p:txBody>
      </p:sp>
    </p:spTree>
    <p:extLst>
      <p:ext uri="{BB962C8B-B14F-4D97-AF65-F5344CB8AC3E}">
        <p14:creationId xmlns:p14="http://schemas.microsoft.com/office/powerpoint/2010/main" val="225104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068D58E5-13AA-4E94-DA77-F7810D9F77FE}"/>
              </a:ext>
            </a:extLst>
          </p:cNvPr>
          <p:cNvCxnSpPr>
            <a:cxnSpLocks/>
          </p:cNvCxnSpPr>
          <p:nvPr/>
        </p:nvCxnSpPr>
        <p:spPr>
          <a:xfrm flipV="1">
            <a:off x="6580553" y="3398267"/>
            <a:ext cx="1234830" cy="582317"/>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40181A8C-F98A-321C-DC06-2DF4B229D3EB}"/>
              </a:ext>
            </a:extLst>
          </p:cNvPr>
          <p:cNvCxnSpPr>
            <a:cxnSpLocks/>
          </p:cNvCxnSpPr>
          <p:nvPr/>
        </p:nvCxnSpPr>
        <p:spPr>
          <a:xfrm>
            <a:off x="6580553" y="3131737"/>
            <a:ext cx="1234830" cy="260192"/>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61" name="Straight Connector 60">
            <a:extLst>
              <a:ext uri="{FF2B5EF4-FFF2-40B4-BE49-F238E27FC236}">
                <a16:creationId xmlns:a16="http://schemas.microsoft.com/office/drawing/2014/main" id="{8BC2EC2C-C841-0F52-AF9E-97A24064050C}"/>
              </a:ext>
            </a:extLst>
          </p:cNvPr>
          <p:cNvCxnSpPr>
            <a:cxnSpLocks/>
          </p:cNvCxnSpPr>
          <p:nvPr/>
        </p:nvCxnSpPr>
        <p:spPr>
          <a:xfrm flipV="1">
            <a:off x="6658708" y="3429000"/>
            <a:ext cx="1156675" cy="1330817"/>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39" name="Straight Connector 38">
            <a:extLst>
              <a:ext uri="{FF2B5EF4-FFF2-40B4-BE49-F238E27FC236}">
                <a16:creationId xmlns:a16="http://schemas.microsoft.com/office/drawing/2014/main" id="{05941C48-AA35-B8D5-596A-1955EBCD790C}"/>
              </a:ext>
            </a:extLst>
          </p:cNvPr>
          <p:cNvCxnSpPr>
            <a:cxnSpLocks/>
            <a:endCxn id="18" idx="1"/>
          </p:cNvCxnSpPr>
          <p:nvPr/>
        </p:nvCxnSpPr>
        <p:spPr>
          <a:xfrm flipV="1">
            <a:off x="6580554" y="2028125"/>
            <a:ext cx="1058289" cy="379019"/>
          </a:xfrm>
          <a:prstGeom prst="line">
            <a:avLst/>
          </a:prstGeom>
          <a:ln w="57150"/>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a:xfrm>
            <a:off x="620489" y="613354"/>
            <a:ext cx="7948354" cy="589424"/>
          </a:xfrm>
        </p:spPr>
        <p:txBody>
          <a:bodyPr>
            <a:normAutofit/>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7</a:t>
            </a:r>
            <a:endParaRPr lang="ru-RU" dirty="0"/>
          </a:p>
        </p:txBody>
      </p:sp>
      <p:sp>
        <p:nvSpPr>
          <p:cNvPr id="12" name="Callout: Down Arrow 11">
            <a:extLst>
              <a:ext uri="{FF2B5EF4-FFF2-40B4-BE49-F238E27FC236}">
                <a16:creationId xmlns:a16="http://schemas.microsoft.com/office/drawing/2014/main" id="{0CFFF272-12E5-BFA6-3923-264CB83D64DD}"/>
              </a:ext>
            </a:extLst>
          </p:cNvPr>
          <p:cNvSpPr/>
          <p:nvPr/>
        </p:nvSpPr>
        <p:spPr>
          <a:xfrm>
            <a:off x="7638843" y="1159192"/>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u="none" strike="noStrike" cap="none" dirty="0">
                <a:latin typeface="Calibri"/>
                <a:ea typeface="Calibri"/>
                <a:cs typeface="Calibri"/>
                <a:sym typeface="Calibri"/>
              </a:rPr>
              <a:t>L0: </a:t>
            </a:r>
            <a:r>
              <a:rPr lang="ru-RU" sz="1400" u="none" strike="noStrike" cap="none" dirty="0">
                <a:latin typeface="Calibri"/>
                <a:ea typeface="Calibri"/>
                <a:cs typeface="Calibri"/>
                <a:sym typeface="Calibri"/>
              </a:rPr>
              <a:t>исходные данные </a:t>
            </a:r>
            <a:endParaRPr lang="ru-RU" sz="1400" u="none" strike="noStrike" cap="none" dirty="0"/>
          </a:p>
        </p:txBody>
      </p:sp>
      <p:sp>
        <p:nvSpPr>
          <p:cNvPr id="19" name="Callout: Down Arrow 18">
            <a:extLst>
              <a:ext uri="{FF2B5EF4-FFF2-40B4-BE49-F238E27FC236}">
                <a16:creationId xmlns:a16="http://schemas.microsoft.com/office/drawing/2014/main" id="{598C15FE-5278-EC4A-476A-5D40958F8EF8}"/>
              </a:ext>
            </a:extLst>
          </p:cNvPr>
          <p:cNvSpPr/>
          <p:nvPr/>
        </p:nvSpPr>
        <p:spPr>
          <a:xfrm>
            <a:off x="7638842" y="2476990"/>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ru-RU" sz="1400" u="none" strike="noStrike" cap="none" dirty="0">
                <a:latin typeface="Calibri"/>
                <a:ea typeface="Calibri"/>
                <a:cs typeface="Calibri"/>
                <a:sym typeface="Calibri"/>
              </a:rPr>
              <a:t>L2: переводим в нижний регистр</a:t>
            </a:r>
            <a:endParaRPr lang="ru-RU" sz="1400" u="none" strike="noStrike" cap="none" dirty="0"/>
          </a:p>
        </p:txBody>
      </p:sp>
      <p:sp>
        <p:nvSpPr>
          <p:cNvPr id="20" name="Callout: Down Arrow 19">
            <a:extLst>
              <a:ext uri="{FF2B5EF4-FFF2-40B4-BE49-F238E27FC236}">
                <a16:creationId xmlns:a16="http://schemas.microsoft.com/office/drawing/2014/main" id="{706945D8-3EFC-369D-6FB2-8101B8214DFF}"/>
              </a:ext>
            </a:extLst>
          </p:cNvPr>
          <p:cNvSpPr/>
          <p:nvPr/>
        </p:nvSpPr>
        <p:spPr>
          <a:xfrm>
            <a:off x="7638842" y="3131737"/>
            <a:ext cx="3349196" cy="736052"/>
          </a:xfrm>
          <a:prstGeom prst="downArrowCallout">
            <a:avLst>
              <a:gd name="adj1" fmla="val 75431"/>
              <a:gd name="adj2" fmla="val 86717"/>
              <a:gd name="adj3" fmla="val 16212"/>
              <a:gd name="adj4" fmla="val 7527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L3: </a:t>
            </a:r>
            <a:r>
              <a:rPr lang="ru-RU" sz="1400" u="none" strike="noStrike" cap="none" dirty="0"/>
              <a:t>удаляем</a:t>
            </a:r>
            <a:r>
              <a:rPr lang="en-US" sz="1400" u="none" strike="noStrike" cap="none" dirty="0"/>
              <a:t> </a:t>
            </a:r>
            <a:r>
              <a:rPr lang="ru-RU" dirty="0"/>
              <a:t>небуквенные</a:t>
            </a:r>
            <a:r>
              <a:rPr lang="ru-RU" sz="1400" u="none" strike="noStrike" cap="none" dirty="0"/>
              <a:t> </a:t>
            </a:r>
            <a:r>
              <a:rPr lang="ru-RU" dirty="0"/>
              <a:t>символы, кроме цифр</a:t>
            </a:r>
            <a:endParaRPr lang="ru-RU" sz="1400" u="none" strike="noStrike" cap="none" dirty="0"/>
          </a:p>
        </p:txBody>
      </p:sp>
      <p:sp>
        <p:nvSpPr>
          <p:cNvPr id="21" name="Callout: Down Arrow 20">
            <a:extLst>
              <a:ext uri="{FF2B5EF4-FFF2-40B4-BE49-F238E27FC236}">
                <a16:creationId xmlns:a16="http://schemas.microsoft.com/office/drawing/2014/main" id="{A03A8BF7-8033-9CA7-6254-F431493F5EE8}"/>
              </a:ext>
            </a:extLst>
          </p:cNvPr>
          <p:cNvSpPr/>
          <p:nvPr/>
        </p:nvSpPr>
        <p:spPr>
          <a:xfrm>
            <a:off x="7638842" y="3884623"/>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L4: </a:t>
            </a:r>
            <a:r>
              <a:rPr lang="ru-RU" sz="1400" u="none" strike="noStrike" cap="none" dirty="0"/>
              <a:t>удаляем стоп слова</a:t>
            </a:r>
          </a:p>
        </p:txBody>
      </p:sp>
      <p:sp>
        <p:nvSpPr>
          <p:cNvPr id="22" name="Callout: Down Arrow 21">
            <a:extLst>
              <a:ext uri="{FF2B5EF4-FFF2-40B4-BE49-F238E27FC236}">
                <a16:creationId xmlns:a16="http://schemas.microsoft.com/office/drawing/2014/main" id="{175B2827-187E-AB2D-19DB-05BFD21D3138}"/>
              </a:ext>
            </a:extLst>
          </p:cNvPr>
          <p:cNvSpPr/>
          <p:nvPr/>
        </p:nvSpPr>
        <p:spPr>
          <a:xfrm>
            <a:off x="7638842" y="4543522"/>
            <a:ext cx="3349198" cy="417366"/>
          </a:xfrm>
          <a:prstGeom prst="downArrowCallout">
            <a:avLst>
              <a:gd name="adj1" fmla="val 0"/>
              <a:gd name="adj2" fmla="val 98355"/>
              <a:gd name="adj3" fmla="val 0"/>
              <a:gd name="adj4" fmla="val 10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L5: </a:t>
            </a:r>
            <a:r>
              <a:rPr lang="ru-RU" sz="1400" u="none" strike="noStrike" cap="none" dirty="0"/>
              <a:t>стемминг</a:t>
            </a:r>
          </a:p>
        </p:txBody>
      </p:sp>
      <p:sp>
        <p:nvSpPr>
          <p:cNvPr id="23" name="Arrow: Curved Left 22">
            <a:extLst>
              <a:ext uri="{FF2B5EF4-FFF2-40B4-BE49-F238E27FC236}">
                <a16:creationId xmlns:a16="http://schemas.microsoft.com/office/drawing/2014/main" id="{BFAF124A-A4AE-8661-82DF-5C4837C4FD5C}"/>
              </a:ext>
            </a:extLst>
          </p:cNvPr>
          <p:cNvSpPr/>
          <p:nvPr/>
        </p:nvSpPr>
        <p:spPr>
          <a:xfrm>
            <a:off x="11010900" y="3329354"/>
            <a:ext cx="578729" cy="1570892"/>
          </a:xfrm>
          <a:prstGeom prst="curvedLeftArrow">
            <a:avLst>
              <a:gd name="adj1" fmla="val 25000"/>
              <a:gd name="adj2" fmla="val 56904"/>
              <a:gd name="adj3" fmla="val 25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solidFill>
                <a:schemeClr val="tx1"/>
              </a:solidFill>
            </a:endParaRPr>
          </a:p>
        </p:txBody>
      </p:sp>
      <p:graphicFrame>
        <p:nvGraphicFramePr>
          <p:cNvPr id="35" name="Table 34">
            <a:extLst>
              <a:ext uri="{FF2B5EF4-FFF2-40B4-BE49-F238E27FC236}">
                <a16:creationId xmlns:a16="http://schemas.microsoft.com/office/drawing/2014/main" id="{6D931AB6-401B-9E86-15E8-81EA043AAFEB}"/>
              </a:ext>
            </a:extLst>
          </p:cNvPr>
          <p:cNvGraphicFramePr>
            <a:graphicFrameLocks noGrp="1"/>
          </p:cNvGraphicFramePr>
          <p:nvPr>
            <p:extLst>
              <p:ext uri="{D42A27DB-BD31-4B8C-83A1-F6EECF244321}">
                <p14:modId xmlns:p14="http://schemas.microsoft.com/office/powerpoint/2010/main" val="2573321404"/>
              </p:ext>
            </p:extLst>
          </p:nvPr>
        </p:nvGraphicFramePr>
        <p:xfrm>
          <a:off x="620487" y="2011189"/>
          <a:ext cx="6147633" cy="701040"/>
        </p:xfrm>
        <a:graphic>
          <a:graphicData uri="http://schemas.openxmlformats.org/drawingml/2006/table">
            <a:tbl>
              <a:tblPr>
                <a:tableStyleId>{AF606853-7671-496A-8E4F-DF71F8EC918B}</a:tableStyleId>
              </a:tblPr>
              <a:tblGrid>
                <a:gridCol w="848802">
                  <a:extLst>
                    <a:ext uri="{9D8B030D-6E8A-4147-A177-3AD203B41FA5}">
                      <a16:colId xmlns:a16="http://schemas.microsoft.com/office/drawing/2014/main" val="3203127774"/>
                    </a:ext>
                  </a:extLst>
                </a:gridCol>
                <a:gridCol w="773723">
                  <a:extLst>
                    <a:ext uri="{9D8B030D-6E8A-4147-A177-3AD203B41FA5}">
                      <a16:colId xmlns:a16="http://schemas.microsoft.com/office/drawing/2014/main" val="470864540"/>
                    </a:ext>
                  </a:extLst>
                </a:gridCol>
                <a:gridCol w="646444">
                  <a:extLst>
                    <a:ext uri="{9D8B030D-6E8A-4147-A177-3AD203B41FA5}">
                      <a16:colId xmlns:a16="http://schemas.microsoft.com/office/drawing/2014/main" val="3223427887"/>
                    </a:ext>
                  </a:extLst>
                </a:gridCol>
                <a:gridCol w="646444">
                  <a:extLst>
                    <a:ext uri="{9D8B030D-6E8A-4147-A177-3AD203B41FA5}">
                      <a16:colId xmlns:a16="http://schemas.microsoft.com/office/drawing/2014/main" val="1042953976"/>
                    </a:ext>
                  </a:extLst>
                </a:gridCol>
                <a:gridCol w="646444">
                  <a:extLst>
                    <a:ext uri="{9D8B030D-6E8A-4147-A177-3AD203B41FA5}">
                      <a16:colId xmlns:a16="http://schemas.microsoft.com/office/drawing/2014/main" val="2833031110"/>
                    </a:ext>
                  </a:extLst>
                </a:gridCol>
                <a:gridCol w="646444">
                  <a:extLst>
                    <a:ext uri="{9D8B030D-6E8A-4147-A177-3AD203B41FA5}">
                      <a16:colId xmlns:a16="http://schemas.microsoft.com/office/drawing/2014/main" val="609513608"/>
                    </a:ext>
                  </a:extLst>
                </a:gridCol>
                <a:gridCol w="646444">
                  <a:extLst>
                    <a:ext uri="{9D8B030D-6E8A-4147-A177-3AD203B41FA5}">
                      <a16:colId xmlns:a16="http://schemas.microsoft.com/office/drawing/2014/main" val="4188832310"/>
                    </a:ext>
                  </a:extLst>
                </a:gridCol>
                <a:gridCol w="646444">
                  <a:extLst>
                    <a:ext uri="{9D8B030D-6E8A-4147-A177-3AD203B41FA5}">
                      <a16:colId xmlns:a16="http://schemas.microsoft.com/office/drawing/2014/main" val="3119618544"/>
                    </a:ext>
                  </a:extLst>
                </a:gridCol>
                <a:gridCol w="646444">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cxnSp>
        <p:nvCxnSpPr>
          <p:cNvPr id="37" name="Straight Connector 36">
            <a:extLst>
              <a:ext uri="{FF2B5EF4-FFF2-40B4-BE49-F238E27FC236}">
                <a16:creationId xmlns:a16="http://schemas.microsoft.com/office/drawing/2014/main" id="{BEB06A67-7551-E25C-02D5-F6DFA0C02693}"/>
              </a:ext>
            </a:extLst>
          </p:cNvPr>
          <p:cNvCxnSpPr>
            <a:cxnSpLocks/>
            <a:endCxn id="18" idx="1"/>
          </p:cNvCxnSpPr>
          <p:nvPr/>
        </p:nvCxnSpPr>
        <p:spPr>
          <a:xfrm>
            <a:off x="6580554" y="1414590"/>
            <a:ext cx="1058289" cy="613535"/>
          </a:xfrm>
          <a:prstGeom prst="line">
            <a:avLst/>
          </a:prstGeom>
          <a:ln w="57150"/>
        </p:spPr>
        <p:style>
          <a:lnRef idx="1">
            <a:schemeClr val="accent6"/>
          </a:lnRef>
          <a:fillRef idx="0">
            <a:schemeClr val="accent6"/>
          </a:fillRef>
          <a:effectRef idx="0">
            <a:schemeClr val="accent6"/>
          </a:effectRef>
          <a:fontRef idx="minor">
            <a:schemeClr val="tx1"/>
          </a:fontRef>
        </p:style>
      </p:cxnSp>
      <p:graphicFrame>
        <p:nvGraphicFramePr>
          <p:cNvPr id="32" name="Table 31">
            <a:extLst>
              <a:ext uri="{FF2B5EF4-FFF2-40B4-BE49-F238E27FC236}">
                <a16:creationId xmlns:a16="http://schemas.microsoft.com/office/drawing/2014/main" id="{4F69695C-99FE-E66D-2D12-DF2487FF99D7}"/>
              </a:ext>
            </a:extLst>
          </p:cNvPr>
          <p:cNvGraphicFramePr>
            <a:graphicFrameLocks noGrp="1"/>
          </p:cNvGraphicFramePr>
          <p:nvPr>
            <p:extLst>
              <p:ext uri="{D42A27DB-BD31-4B8C-83A1-F6EECF244321}">
                <p14:modId xmlns:p14="http://schemas.microsoft.com/office/powerpoint/2010/main" val="2156758727"/>
              </p:ext>
            </p:extLst>
          </p:nvPr>
        </p:nvGraphicFramePr>
        <p:xfrm>
          <a:off x="620490" y="1260791"/>
          <a:ext cx="6147633" cy="701040"/>
        </p:xfrm>
        <a:graphic>
          <a:graphicData uri="http://schemas.openxmlformats.org/drawingml/2006/table">
            <a:tbl>
              <a:tblPr>
                <a:tableStyleId>{AF606853-7671-496A-8E4F-DF71F8EC918B}</a:tableStyleId>
              </a:tblPr>
              <a:tblGrid>
                <a:gridCol w="848802">
                  <a:extLst>
                    <a:ext uri="{9D8B030D-6E8A-4147-A177-3AD203B41FA5}">
                      <a16:colId xmlns:a16="http://schemas.microsoft.com/office/drawing/2014/main" val="3203127774"/>
                    </a:ext>
                  </a:extLst>
                </a:gridCol>
                <a:gridCol w="773723">
                  <a:extLst>
                    <a:ext uri="{9D8B030D-6E8A-4147-A177-3AD203B41FA5}">
                      <a16:colId xmlns:a16="http://schemas.microsoft.com/office/drawing/2014/main" val="470864540"/>
                    </a:ext>
                  </a:extLst>
                </a:gridCol>
                <a:gridCol w="646444">
                  <a:extLst>
                    <a:ext uri="{9D8B030D-6E8A-4147-A177-3AD203B41FA5}">
                      <a16:colId xmlns:a16="http://schemas.microsoft.com/office/drawing/2014/main" val="3223427887"/>
                    </a:ext>
                  </a:extLst>
                </a:gridCol>
                <a:gridCol w="646444">
                  <a:extLst>
                    <a:ext uri="{9D8B030D-6E8A-4147-A177-3AD203B41FA5}">
                      <a16:colId xmlns:a16="http://schemas.microsoft.com/office/drawing/2014/main" val="1042953976"/>
                    </a:ext>
                  </a:extLst>
                </a:gridCol>
                <a:gridCol w="646444">
                  <a:extLst>
                    <a:ext uri="{9D8B030D-6E8A-4147-A177-3AD203B41FA5}">
                      <a16:colId xmlns:a16="http://schemas.microsoft.com/office/drawing/2014/main" val="2833031110"/>
                    </a:ext>
                  </a:extLst>
                </a:gridCol>
                <a:gridCol w="646444">
                  <a:extLst>
                    <a:ext uri="{9D8B030D-6E8A-4147-A177-3AD203B41FA5}">
                      <a16:colId xmlns:a16="http://schemas.microsoft.com/office/drawing/2014/main" val="609513608"/>
                    </a:ext>
                  </a:extLst>
                </a:gridCol>
                <a:gridCol w="646444">
                  <a:extLst>
                    <a:ext uri="{9D8B030D-6E8A-4147-A177-3AD203B41FA5}">
                      <a16:colId xmlns:a16="http://schemas.microsoft.com/office/drawing/2014/main" val="4188832310"/>
                    </a:ext>
                  </a:extLst>
                </a:gridCol>
                <a:gridCol w="646444">
                  <a:extLst>
                    <a:ext uri="{9D8B030D-6E8A-4147-A177-3AD203B41FA5}">
                      <a16:colId xmlns:a16="http://schemas.microsoft.com/office/drawing/2014/main" val="3119618544"/>
                    </a:ext>
                  </a:extLst>
                </a:gridCol>
                <a:gridCol w="646444">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27745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5295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1618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ysClr val="windowText" lastClr="000000"/>
                          </a:solidFill>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sp>
        <p:nvSpPr>
          <p:cNvPr id="18" name="Callout: Down Arrow 17">
            <a:extLst>
              <a:ext uri="{FF2B5EF4-FFF2-40B4-BE49-F238E27FC236}">
                <a16:creationId xmlns:a16="http://schemas.microsoft.com/office/drawing/2014/main" id="{3E2EC4E1-96C3-4B88-B033-8859538B3CD2}"/>
              </a:ext>
            </a:extLst>
          </p:cNvPr>
          <p:cNvSpPr/>
          <p:nvPr/>
        </p:nvSpPr>
        <p:spPr>
          <a:xfrm>
            <a:off x="7638843" y="1818091"/>
            <a:ext cx="3349198" cy="658899"/>
          </a:xfrm>
          <a:prstGeom prst="downArrowCallout">
            <a:avLst>
              <a:gd name="adj1" fmla="val 89313"/>
              <a:gd name="adj2" fmla="val 98355"/>
              <a:gd name="adj3" fmla="val 26632"/>
              <a:gd name="adj4" fmla="val 6375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Calibri"/>
                <a:ea typeface="Calibri"/>
                <a:cs typeface="Calibri"/>
                <a:sym typeface="Calibri"/>
              </a:rPr>
              <a:t>L1: </a:t>
            </a:r>
            <a:r>
              <a:rPr lang="ru-RU" sz="1400" u="none" strike="noStrike" cap="none" dirty="0">
                <a:latin typeface="Calibri"/>
                <a:ea typeface="Calibri"/>
                <a:cs typeface="Calibri"/>
                <a:sym typeface="Calibri"/>
              </a:rPr>
              <a:t>убираем</a:t>
            </a:r>
            <a:r>
              <a:rPr lang="ru-RU" sz="1400" u="none" strike="noStrike" cap="none" baseline="0" dirty="0">
                <a:latin typeface="Calibri"/>
                <a:ea typeface="Calibri"/>
                <a:cs typeface="Calibri"/>
                <a:sym typeface="Calibri"/>
              </a:rPr>
              <a:t> </a:t>
            </a:r>
            <a:r>
              <a:rPr lang="ru-RU" sz="1400" u="none" strike="noStrike" cap="none" dirty="0">
                <a:latin typeface="Calibri"/>
                <a:ea typeface="Calibri"/>
                <a:cs typeface="Calibri"/>
                <a:sym typeface="Calibri"/>
              </a:rPr>
              <a:t>юникод символы </a:t>
            </a:r>
            <a:endParaRPr lang="ru-RU" sz="1400" u="none" strike="noStrike" cap="none" dirty="0"/>
          </a:p>
        </p:txBody>
      </p:sp>
      <p:graphicFrame>
        <p:nvGraphicFramePr>
          <p:cNvPr id="50" name="Table 49">
            <a:extLst>
              <a:ext uri="{FF2B5EF4-FFF2-40B4-BE49-F238E27FC236}">
                <a16:creationId xmlns:a16="http://schemas.microsoft.com/office/drawing/2014/main" id="{C349F6C2-B623-A310-6DA6-347B313C37EF}"/>
              </a:ext>
            </a:extLst>
          </p:cNvPr>
          <p:cNvGraphicFramePr>
            <a:graphicFrameLocks noGrp="1"/>
          </p:cNvGraphicFramePr>
          <p:nvPr>
            <p:extLst>
              <p:ext uri="{D42A27DB-BD31-4B8C-83A1-F6EECF244321}">
                <p14:modId xmlns:p14="http://schemas.microsoft.com/office/powerpoint/2010/main" val="2039515033"/>
              </p:ext>
            </p:extLst>
          </p:nvPr>
        </p:nvGraphicFramePr>
        <p:xfrm>
          <a:off x="620487" y="2801962"/>
          <a:ext cx="6147628" cy="701040"/>
        </p:xfrm>
        <a:graphic>
          <a:graphicData uri="http://schemas.openxmlformats.org/drawingml/2006/table">
            <a:tbl>
              <a:tblPr>
                <a:tableStyleId>{AF606853-7671-496A-8E4F-DF71F8EC918B}</a:tableStyleId>
              </a:tblPr>
              <a:tblGrid>
                <a:gridCol w="865552">
                  <a:extLst>
                    <a:ext uri="{9D8B030D-6E8A-4147-A177-3AD203B41FA5}">
                      <a16:colId xmlns:a16="http://schemas.microsoft.com/office/drawing/2014/main" val="3203127774"/>
                    </a:ext>
                  </a:extLst>
                </a:gridCol>
                <a:gridCol w="734646">
                  <a:extLst>
                    <a:ext uri="{9D8B030D-6E8A-4147-A177-3AD203B41FA5}">
                      <a16:colId xmlns:a16="http://schemas.microsoft.com/office/drawing/2014/main" val="470864540"/>
                    </a:ext>
                  </a:extLst>
                </a:gridCol>
                <a:gridCol w="679938">
                  <a:extLst>
                    <a:ext uri="{9D8B030D-6E8A-4147-A177-3AD203B41FA5}">
                      <a16:colId xmlns:a16="http://schemas.microsoft.com/office/drawing/2014/main" val="3223427887"/>
                    </a:ext>
                  </a:extLst>
                </a:gridCol>
                <a:gridCol w="644582">
                  <a:extLst>
                    <a:ext uri="{9D8B030D-6E8A-4147-A177-3AD203B41FA5}">
                      <a16:colId xmlns:a16="http://schemas.microsoft.com/office/drawing/2014/main" val="1042953976"/>
                    </a:ext>
                  </a:extLst>
                </a:gridCol>
                <a:gridCol w="644582">
                  <a:extLst>
                    <a:ext uri="{9D8B030D-6E8A-4147-A177-3AD203B41FA5}">
                      <a16:colId xmlns:a16="http://schemas.microsoft.com/office/drawing/2014/main" val="2833031110"/>
                    </a:ext>
                  </a:extLst>
                </a:gridCol>
                <a:gridCol w="644582">
                  <a:extLst>
                    <a:ext uri="{9D8B030D-6E8A-4147-A177-3AD203B41FA5}">
                      <a16:colId xmlns:a16="http://schemas.microsoft.com/office/drawing/2014/main" val="609513608"/>
                    </a:ext>
                  </a:extLst>
                </a:gridCol>
                <a:gridCol w="644582">
                  <a:extLst>
                    <a:ext uri="{9D8B030D-6E8A-4147-A177-3AD203B41FA5}">
                      <a16:colId xmlns:a16="http://schemas.microsoft.com/office/drawing/2014/main" val="4188832310"/>
                    </a:ext>
                  </a:extLst>
                </a:gridCol>
                <a:gridCol w="644582">
                  <a:extLst>
                    <a:ext uri="{9D8B030D-6E8A-4147-A177-3AD203B41FA5}">
                      <a16:colId xmlns:a16="http://schemas.microsoft.com/office/drawing/2014/main" val="3119618544"/>
                    </a:ext>
                  </a:extLst>
                </a:gridCol>
                <a:gridCol w="644582">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27875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19367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4524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4010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3439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2246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2233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1430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graphicFrame>
        <p:nvGraphicFramePr>
          <p:cNvPr id="51" name="Table 50">
            <a:extLst>
              <a:ext uri="{FF2B5EF4-FFF2-40B4-BE49-F238E27FC236}">
                <a16:creationId xmlns:a16="http://schemas.microsoft.com/office/drawing/2014/main" id="{1E8E5ECC-4122-A58A-5D83-57C9FEB2C543}"/>
              </a:ext>
            </a:extLst>
          </p:cNvPr>
          <p:cNvGraphicFramePr>
            <a:graphicFrameLocks noGrp="1"/>
          </p:cNvGraphicFramePr>
          <p:nvPr>
            <p:extLst>
              <p:ext uri="{D42A27DB-BD31-4B8C-83A1-F6EECF244321}">
                <p14:modId xmlns:p14="http://schemas.microsoft.com/office/powerpoint/2010/main" val="406115256"/>
              </p:ext>
            </p:extLst>
          </p:nvPr>
        </p:nvGraphicFramePr>
        <p:xfrm>
          <a:off x="620478" y="3539212"/>
          <a:ext cx="6147635" cy="701040"/>
        </p:xfrm>
        <a:graphic>
          <a:graphicData uri="http://schemas.openxmlformats.org/drawingml/2006/table">
            <a:tbl>
              <a:tblPr>
                <a:tableStyleId>{AF606853-7671-496A-8E4F-DF71F8EC918B}</a:tableStyleId>
              </a:tblPr>
              <a:tblGrid>
                <a:gridCol w="857737">
                  <a:extLst>
                    <a:ext uri="{9D8B030D-6E8A-4147-A177-3AD203B41FA5}">
                      <a16:colId xmlns:a16="http://schemas.microsoft.com/office/drawing/2014/main" val="3203127774"/>
                    </a:ext>
                  </a:extLst>
                </a:gridCol>
                <a:gridCol w="734646">
                  <a:extLst>
                    <a:ext uri="{9D8B030D-6E8A-4147-A177-3AD203B41FA5}">
                      <a16:colId xmlns:a16="http://schemas.microsoft.com/office/drawing/2014/main" val="470864540"/>
                    </a:ext>
                  </a:extLst>
                </a:gridCol>
                <a:gridCol w="687754">
                  <a:extLst>
                    <a:ext uri="{9D8B030D-6E8A-4147-A177-3AD203B41FA5}">
                      <a16:colId xmlns:a16="http://schemas.microsoft.com/office/drawing/2014/main" val="3223427887"/>
                    </a:ext>
                  </a:extLst>
                </a:gridCol>
                <a:gridCol w="644583">
                  <a:extLst>
                    <a:ext uri="{9D8B030D-6E8A-4147-A177-3AD203B41FA5}">
                      <a16:colId xmlns:a16="http://schemas.microsoft.com/office/drawing/2014/main" val="1042953976"/>
                    </a:ext>
                  </a:extLst>
                </a:gridCol>
                <a:gridCol w="644583">
                  <a:extLst>
                    <a:ext uri="{9D8B030D-6E8A-4147-A177-3AD203B41FA5}">
                      <a16:colId xmlns:a16="http://schemas.microsoft.com/office/drawing/2014/main" val="2833031110"/>
                    </a:ext>
                  </a:extLst>
                </a:gridCol>
                <a:gridCol w="644583">
                  <a:extLst>
                    <a:ext uri="{9D8B030D-6E8A-4147-A177-3AD203B41FA5}">
                      <a16:colId xmlns:a16="http://schemas.microsoft.com/office/drawing/2014/main" val="609513608"/>
                    </a:ext>
                  </a:extLst>
                </a:gridCol>
                <a:gridCol w="644583">
                  <a:extLst>
                    <a:ext uri="{9D8B030D-6E8A-4147-A177-3AD203B41FA5}">
                      <a16:colId xmlns:a16="http://schemas.microsoft.com/office/drawing/2014/main" val="4188832310"/>
                    </a:ext>
                  </a:extLst>
                </a:gridCol>
                <a:gridCol w="644583">
                  <a:extLst>
                    <a:ext uri="{9D8B030D-6E8A-4147-A177-3AD203B41FA5}">
                      <a16:colId xmlns:a16="http://schemas.microsoft.com/office/drawing/2014/main" val="3119618544"/>
                    </a:ext>
                  </a:extLst>
                </a:gridCol>
                <a:gridCol w="644583">
                  <a:extLst>
                    <a:ext uri="{9D8B030D-6E8A-4147-A177-3AD203B41FA5}">
                      <a16:colId xmlns:a16="http://schemas.microsoft.com/office/drawing/2014/main" val="3829011064"/>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1395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1337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348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p:graphicFrame>
        <p:nvGraphicFramePr>
          <p:cNvPr id="52" name="Table 51">
            <a:extLst>
              <a:ext uri="{FF2B5EF4-FFF2-40B4-BE49-F238E27FC236}">
                <a16:creationId xmlns:a16="http://schemas.microsoft.com/office/drawing/2014/main" id="{F6593657-B1B9-7C81-F2DA-0F304F3A96EB}"/>
              </a:ext>
            </a:extLst>
          </p:cNvPr>
          <p:cNvGraphicFramePr>
            <a:graphicFrameLocks noGrp="1"/>
          </p:cNvGraphicFramePr>
          <p:nvPr>
            <p:extLst>
              <p:ext uri="{D42A27DB-BD31-4B8C-83A1-F6EECF244321}">
                <p14:modId xmlns:p14="http://schemas.microsoft.com/office/powerpoint/2010/main" val="104419384"/>
              </p:ext>
            </p:extLst>
          </p:nvPr>
        </p:nvGraphicFramePr>
        <p:xfrm>
          <a:off x="620485" y="4276462"/>
          <a:ext cx="6147628" cy="701040"/>
        </p:xfrm>
        <a:graphic>
          <a:graphicData uri="http://schemas.openxmlformats.org/drawingml/2006/table">
            <a:tbl>
              <a:tblPr>
                <a:tableStyleId>{AF606853-7671-496A-8E4F-DF71F8EC918B}</a:tableStyleId>
              </a:tblPr>
              <a:tblGrid>
                <a:gridCol w="849923">
                  <a:extLst>
                    <a:ext uri="{9D8B030D-6E8A-4147-A177-3AD203B41FA5}">
                      <a16:colId xmlns:a16="http://schemas.microsoft.com/office/drawing/2014/main" val="3203127774"/>
                    </a:ext>
                  </a:extLst>
                </a:gridCol>
                <a:gridCol w="742461">
                  <a:extLst>
                    <a:ext uri="{9D8B030D-6E8A-4147-A177-3AD203B41FA5}">
                      <a16:colId xmlns:a16="http://schemas.microsoft.com/office/drawing/2014/main" val="470864540"/>
                    </a:ext>
                  </a:extLst>
                </a:gridCol>
                <a:gridCol w="679939">
                  <a:extLst>
                    <a:ext uri="{9D8B030D-6E8A-4147-A177-3AD203B41FA5}">
                      <a16:colId xmlns:a16="http://schemas.microsoft.com/office/drawing/2014/main" val="3223427887"/>
                    </a:ext>
                  </a:extLst>
                </a:gridCol>
                <a:gridCol w="553615">
                  <a:extLst>
                    <a:ext uri="{9D8B030D-6E8A-4147-A177-3AD203B41FA5}">
                      <a16:colId xmlns:a16="http://schemas.microsoft.com/office/drawing/2014/main" val="1042953976"/>
                    </a:ext>
                  </a:extLst>
                </a:gridCol>
                <a:gridCol w="553615">
                  <a:extLst>
                    <a:ext uri="{9D8B030D-6E8A-4147-A177-3AD203B41FA5}">
                      <a16:colId xmlns:a16="http://schemas.microsoft.com/office/drawing/2014/main" val="2833031110"/>
                    </a:ext>
                  </a:extLst>
                </a:gridCol>
                <a:gridCol w="553615">
                  <a:extLst>
                    <a:ext uri="{9D8B030D-6E8A-4147-A177-3AD203B41FA5}">
                      <a16:colId xmlns:a16="http://schemas.microsoft.com/office/drawing/2014/main" val="609513608"/>
                    </a:ext>
                  </a:extLst>
                </a:gridCol>
                <a:gridCol w="553615">
                  <a:extLst>
                    <a:ext uri="{9D8B030D-6E8A-4147-A177-3AD203B41FA5}">
                      <a16:colId xmlns:a16="http://schemas.microsoft.com/office/drawing/2014/main" val="4188832310"/>
                    </a:ext>
                  </a:extLst>
                </a:gridCol>
                <a:gridCol w="553615">
                  <a:extLst>
                    <a:ext uri="{9D8B030D-6E8A-4147-A177-3AD203B41FA5}">
                      <a16:colId xmlns:a16="http://schemas.microsoft.com/office/drawing/2014/main" val="3119618544"/>
                    </a:ext>
                  </a:extLst>
                </a:gridCol>
                <a:gridCol w="553615">
                  <a:extLst>
                    <a:ext uri="{9D8B030D-6E8A-4147-A177-3AD203B41FA5}">
                      <a16:colId xmlns:a16="http://schemas.microsoft.com/office/drawing/2014/main" val="3829011064"/>
                    </a:ext>
                  </a:extLst>
                </a:gridCol>
                <a:gridCol w="553615">
                  <a:extLst>
                    <a:ext uri="{9D8B030D-6E8A-4147-A177-3AD203B41FA5}">
                      <a16:colId xmlns:a16="http://schemas.microsoft.com/office/drawing/2014/main" val="2357527773"/>
                    </a:ext>
                  </a:extLst>
                </a:gridCol>
              </a:tblGrid>
              <a:tr h="0">
                <a:tc>
                  <a:txBody>
                    <a:bodyPr/>
                    <a:lstStyle/>
                    <a:p>
                      <a:pPr algn="l" fontAlgn="ctr"/>
                      <a:r>
                        <a:rPr lang="en-US" b="1" dirty="0">
                          <a:effectLst/>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ru-RU" sz="2000"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630761"/>
                  </a:ext>
                </a:extLst>
              </a:tr>
              <a:tr h="304800">
                <a:tc>
                  <a:txBody>
                    <a:bodyPr/>
                    <a:lstStyle/>
                    <a:p>
                      <a:pPr algn="l" fontAlgn="ctr"/>
                      <a:r>
                        <a:rPr lang="en-US" b="1" dirty="0">
                          <a:solidFill>
                            <a:sysClr val="windowText" lastClr="000000"/>
                          </a:solidFill>
                          <a:effectLst/>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ru-RU" dirty="0">
                          <a:solidFill>
                            <a:schemeClr val="tx1"/>
                          </a:solidFill>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681489"/>
                  </a:ext>
                </a:extLst>
              </a:tr>
            </a:tbl>
          </a:graphicData>
        </a:graphic>
      </p:graphicFrame>
      <mc:AlternateContent xmlns:mc="http://schemas.openxmlformats.org/markup-compatibility/2006">
        <mc:Choice xmlns:cx2="http://schemas.microsoft.com/office/drawing/2015/10/21/chartex" Requires="cx2">
          <p:graphicFrame>
            <p:nvGraphicFramePr>
              <p:cNvPr id="64" name="Chart 63">
                <a:extLst>
                  <a:ext uri="{FF2B5EF4-FFF2-40B4-BE49-F238E27FC236}">
                    <a16:creationId xmlns:a16="http://schemas.microsoft.com/office/drawing/2014/main" id="{BD8C4E9D-413F-5A94-0C97-A1CCA21C96E3}"/>
                  </a:ext>
                </a:extLst>
              </p:cNvPr>
              <p:cNvGraphicFramePr/>
              <p:nvPr>
                <p:extLst>
                  <p:ext uri="{D42A27DB-BD31-4B8C-83A1-F6EECF244321}">
                    <p14:modId xmlns:p14="http://schemas.microsoft.com/office/powerpoint/2010/main" val="3154628072"/>
                  </p:ext>
                </p:extLst>
              </p:nvPr>
            </p:nvGraphicFramePr>
            <p:xfrm>
              <a:off x="838200" y="5107223"/>
              <a:ext cx="2573648" cy="1648006"/>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64" name="Chart 63">
                <a:extLst>
                  <a:ext uri="{FF2B5EF4-FFF2-40B4-BE49-F238E27FC236}">
                    <a16:creationId xmlns:a16="http://schemas.microsoft.com/office/drawing/2014/main" id="{BD8C4E9D-413F-5A94-0C97-A1CCA21C96E3}"/>
                  </a:ext>
                </a:extLst>
              </p:cNvPr>
              <p:cNvPicPr>
                <a:picLocks noGrp="1" noRot="1" noChangeAspect="1" noMove="1" noResize="1" noEditPoints="1" noAdjustHandles="1" noChangeArrowheads="1" noChangeShapeType="1"/>
              </p:cNvPicPr>
              <p:nvPr/>
            </p:nvPicPr>
            <p:blipFill>
              <a:blip r:embed="rId3"/>
              <a:stretch>
                <a:fillRect/>
              </a:stretch>
            </p:blipFill>
            <p:spPr>
              <a:xfrm>
                <a:off x="838200" y="5107223"/>
                <a:ext cx="2573648" cy="1648006"/>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65" name="Chart 64">
                <a:extLst>
                  <a:ext uri="{FF2B5EF4-FFF2-40B4-BE49-F238E27FC236}">
                    <a16:creationId xmlns:a16="http://schemas.microsoft.com/office/drawing/2014/main" id="{A794B21B-05B0-D95B-F3F7-5CC9AA7307E7}"/>
                  </a:ext>
                </a:extLst>
              </p:cNvPr>
              <p:cNvGraphicFramePr/>
              <p:nvPr>
                <p:extLst>
                  <p:ext uri="{D42A27DB-BD31-4B8C-83A1-F6EECF244321}">
                    <p14:modId xmlns:p14="http://schemas.microsoft.com/office/powerpoint/2010/main" val="3174766596"/>
                  </p:ext>
                </p:extLst>
              </p:nvPr>
            </p:nvGraphicFramePr>
            <p:xfrm>
              <a:off x="3499526" y="5105610"/>
              <a:ext cx="2323577" cy="1641668"/>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5" name="Chart 64">
                <a:extLst>
                  <a:ext uri="{FF2B5EF4-FFF2-40B4-BE49-F238E27FC236}">
                    <a16:creationId xmlns:a16="http://schemas.microsoft.com/office/drawing/2014/main" id="{A794B21B-05B0-D95B-F3F7-5CC9AA7307E7}"/>
                  </a:ext>
                </a:extLst>
              </p:cNvPr>
              <p:cNvPicPr>
                <a:picLocks noGrp="1" noRot="1" noChangeAspect="1" noMove="1" noResize="1" noEditPoints="1" noAdjustHandles="1" noChangeArrowheads="1" noChangeShapeType="1"/>
              </p:cNvPicPr>
              <p:nvPr/>
            </p:nvPicPr>
            <p:blipFill>
              <a:blip r:embed="rId5"/>
              <a:stretch>
                <a:fillRect/>
              </a:stretch>
            </p:blipFill>
            <p:spPr>
              <a:xfrm>
                <a:off x="3499526" y="5105610"/>
                <a:ext cx="2323577" cy="1641668"/>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66" name="Chart 65">
                <a:extLst>
                  <a:ext uri="{FF2B5EF4-FFF2-40B4-BE49-F238E27FC236}">
                    <a16:creationId xmlns:a16="http://schemas.microsoft.com/office/drawing/2014/main" id="{49D5DECF-01EA-CAC9-C68D-965F7A70C3F3}"/>
                  </a:ext>
                </a:extLst>
              </p:cNvPr>
              <p:cNvGraphicFramePr/>
              <p:nvPr>
                <p:extLst>
                  <p:ext uri="{D42A27DB-BD31-4B8C-83A1-F6EECF244321}">
                    <p14:modId xmlns:p14="http://schemas.microsoft.com/office/powerpoint/2010/main" val="735658464"/>
                  </p:ext>
                </p:extLst>
              </p:nvPr>
            </p:nvGraphicFramePr>
            <p:xfrm>
              <a:off x="5823103" y="5105610"/>
              <a:ext cx="2472844" cy="164166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6" name="Chart 65">
                <a:extLst>
                  <a:ext uri="{FF2B5EF4-FFF2-40B4-BE49-F238E27FC236}">
                    <a16:creationId xmlns:a16="http://schemas.microsoft.com/office/drawing/2014/main" id="{49D5DECF-01EA-CAC9-C68D-965F7A70C3F3}"/>
                  </a:ext>
                </a:extLst>
              </p:cNvPr>
              <p:cNvPicPr>
                <a:picLocks noGrp="1" noRot="1" noChangeAspect="1" noMove="1" noResize="1" noEditPoints="1" noAdjustHandles="1" noChangeArrowheads="1" noChangeShapeType="1"/>
              </p:cNvPicPr>
              <p:nvPr/>
            </p:nvPicPr>
            <p:blipFill>
              <a:blip r:embed="rId7"/>
              <a:stretch>
                <a:fillRect/>
              </a:stretch>
            </p:blipFill>
            <p:spPr>
              <a:xfrm>
                <a:off x="5823103" y="5105610"/>
                <a:ext cx="2472844" cy="1641668"/>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67" name="Chart 66">
                <a:extLst>
                  <a:ext uri="{FF2B5EF4-FFF2-40B4-BE49-F238E27FC236}">
                    <a16:creationId xmlns:a16="http://schemas.microsoft.com/office/drawing/2014/main" id="{A398098A-21EC-0C47-462C-EB4AB514FF7A}"/>
                  </a:ext>
                </a:extLst>
              </p:cNvPr>
              <p:cNvGraphicFramePr/>
              <p:nvPr>
                <p:extLst>
                  <p:ext uri="{D42A27DB-BD31-4B8C-83A1-F6EECF244321}">
                    <p14:modId xmlns:p14="http://schemas.microsoft.com/office/powerpoint/2010/main" val="667186612"/>
                  </p:ext>
                </p:extLst>
              </p:nvPr>
            </p:nvGraphicFramePr>
            <p:xfrm>
              <a:off x="8287653" y="5099272"/>
              <a:ext cx="2323577" cy="1648006"/>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67" name="Chart 66">
                <a:extLst>
                  <a:ext uri="{FF2B5EF4-FFF2-40B4-BE49-F238E27FC236}">
                    <a16:creationId xmlns:a16="http://schemas.microsoft.com/office/drawing/2014/main" id="{A398098A-21EC-0C47-462C-EB4AB514FF7A}"/>
                  </a:ext>
                </a:extLst>
              </p:cNvPr>
              <p:cNvPicPr>
                <a:picLocks noGrp="1" noRot="1" noChangeAspect="1" noMove="1" noResize="1" noEditPoints="1" noAdjustHandles="1" noChangeArrowheads="1" noChangeShapeType="1"/>
              </p:cNvPicPr>
              <p:nvPr/>
            </p:nvPicPr>
            <p:blipFill>
              <a:blip r:embed="rId9"/>
              <a:stretch>
                <a:fillRect/>
              </a:stretch>
            </p:blipFill>
            <p:spPr>
              <a:xfrm>
                <a:off x="8287653" y="5099272"/>
                <a:ext cx="2323577" cy="1648006"/>
              </a:xfrm>
              <a:prstGeom prst="rect">
                <a:avLst/>
              </a:prstGeom>
            </p:spPr>
          </p:pic>
        </mc:Fallback>
      </mc:AlternateContent>
    </p:spTree>
    <p:extLst>
      <p:ext uri="{BB962C8B-B14F-4D97-AF65-F5344CB8AC3E}">
        <p14:creationId xmlns:p14="http://schemas.microsoft.com/office/powerpoint/2010/main" val="57154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en-US" dirty="0"/>
              <a:t> </a:t>
            </a:r>
            <a:r>
              <a:rPr lang="ru-RU" dirty="0"/>
              <a:t>Пример процесса очистки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8</a:t>
            </a:r>
            <a:endParaRPr lang="ru-RU" dirty="0"/>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2217195265"/>
              </p:ext>
            </p:extLst>
          </p:nvPr>
        </p:nvGraphicFramePr>
        <p:xfrm>
          <a:off x="620489" y="1429825"/>
          <a:ext cx="11035430" cy="498336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«В</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 — станция Московского монорельса. Расположена между станциями «Улица Академика Корол</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ё</a:t>
                      </a:r>
                      <a:r>
                        <a:rPr lang="ru-RU" sz="1100" dirty="0">
                          <a:latin typeface="Calibri Light" panose="020F0302020204030204" pitchFamily="34" charset="0"/>
                          <a:ea typeface="Calibri Light" panose="020F0302020204030204" pitchFamily="34" charset="0"/>
                          <a:cs typeface="Calibri Light" panose="020F0302020204030204" pitchFamily="34" charset="0"/>
                        </a:rPr>
                        <a:t>ва» и «Улица Сергея Э</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зенште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на». Находится на территории Останкинского ра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она Северо-Восточного административного округа города Москвы. Переход на станцию ВДНХ Калужско-Рижско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линии. Названа в честь Всеросси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ыставочныи центр» — станция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осковского монорельса.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dirty="0">
                          <a:latin typeface="Calibri Light" panose="020F0302020204030204" pitchFamily="34" charset="0"/>
                          <a:ea typeface="Calibri Light" panose="020F0302020204030204" pitchFamily="34" charset="0"/>
                          <a:cs typeface="Calibri Light" panose="020F0302020204030204" pitchFamily="34" charset="0"/>
                        </a:rPr>
                        <a:t>кадемика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оролева»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ергея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Э</a:t>
                      </a:r>
                      <a:r>
                        <a:rPr lang="ru-RU" sz="1100" dirty="0">
                          <a:latin typeface="Calibri Light" panose="020F0302020204030204" pitchFamily="34" charset="0"/>
                          <a:ea typeface="Calibri Light" panose="020F0302020204030204" pitchFamily="34" charset="0"/>
                          <a:cs typeface="Calibri Light" panose="020F0302020204030204" pitchFamily="34" charset="0"/>
                        </a:rPr>
                        <a:t>изенштеина».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аходится на территории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станкинского раиона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осточного административного округа города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осквы.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ереход на станцию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ижскои линии.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азвана в честь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сероссииского выставочного центра — названия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 —</a:t>
                      </a:r>
                      <a:r>
                        <a:rPr lang="ru-RU" sz="1100" dirty="0">
                          <a:latin typeface="Calibri Light" panose="020F0302020204030204" pitchFamily="34" charset="0"/>
                          <a:ea typeface="Calibri Light" panose="020F0302020204030204" pitchFamily="34" charset="0"/>
                          <a:cs typeface="Calibri Light" panose="020F0302020204030204" pitchFamily="34" charset="0"/>
                        </a:rPr>
                        <a:t> станция московского монорельса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расположена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академика королева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находится на территории останкинского раиона северо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восточного административного округа города москвы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переход на станцию вднх калужско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рижскои линии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названа в честь всероссииского выставочного центра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названия вднх с 1992 по 2014 год</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20 ноября 2004 года линия монорельса начала работать 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экскурсионном режиме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перевезла первых пассажиров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это 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выставочныи центр станция московского монорельса расположена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между</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станциями улица академика королева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 находится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территории останкинского раиона северо восточного административного округа города москвы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станцию вднх калужско рижскои линии названа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честь всероссииского выставочного центра названия вднх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1992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2014 год 20 ноября 2004 года линия монорельса начала работать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экскурсионном режиме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перевезла первых пассажиров</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московск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располож</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иями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академик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королев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серге</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эизенштеин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наход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ится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останкинск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север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восточн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административн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округ</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город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ию</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калужск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рижско</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всероссииск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выставочн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1992 2014 год 20 ноябр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2004 год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нача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ла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работа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ть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ном</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режим</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ых</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пассажир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ов</a:t>
                      </a: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 центр станц московск монорельс располож станц улиц академик королев улиц серге эизенштеин наход территор останкинск раион север восточн административн округ город москв переход танц вднх калужск рижско лин назва чест всероссииск выставочн центр назван вднх 19922014 год 20 ноябр 2004 год лин монорельс нача работа экскурсион режим перевезл перв пассажир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70175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5"/>
          <p:cNvSpPr txBox="1">
            <a:spLocks noGrp="1"/>
          </p:cNvSpPr>
          <p:nvPr>
            <p:ph type="ctrTitle"/>
          </p:nvPr>
        </p:nvSpPr>
        <p:spPr>
          <a:xfrm>
            <a:off x="620489" y="628956"/>
            <a:ext cx="574819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Семантический анализ данных</a:t>
            </a:r>
            <a:endParaRPr b="1" dirty="0">
              <a:solidFill>
                <a:srgbClr val="80BC00"/>
              </a:solidFill>
              <a:latin typeface="Calibri"/>
              <a:ea typeface="Calibri"/>
              <a:cs typeface="Calibri"/>
              <a:sym typeface="Calibri"/>
            </a:endParaRPr>
          </a:p>
        </p:txBody>
      </p:sp>
      <p:sp>
        <p:nvSpPr>
          <p:cNvPr id="233" name="Google Shape;233;p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9</a:t>
            </a:r>
            <a:endParaRPr dirty="0"/>
          </a:p>
        </p:txBody>
      </p:sp>
      <p:sp>
        <p:nvSpPr>
          <p:cNvPr id="234" name="Google Shape;234;p5"/>
          <p:cNvSpPr txBox="1"/>
          <p:nvPr/>
        </p:nvSpPr>
        <p:spPr>
          <a:xfrm>
            <a:off x="620489" y="1838425"/>
            <a:ext cx="6968865" cy="10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Мультиязычная модель «</a:t>
            </a:r>
            <a:r>
              <a:rPr lang="en-US" sz="1800" dirty="0">
                <a:solidFill>
                  <a:schemeClr val="lt1"/>
                </a:solidFill>
                <a:latin typeface="Calibri"/>
                <a:ea typeface="Calibri"/>
                <a:cs typeface="Calibri"/>
                <a:sym typeface="Calibri"/>
              </a:rPr>
              <a:t>universal-sentence-encoder-multilingual</a:t>
            </a:r>
            <a:r>
              <a:rPr lang="ru-RU" sz="18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делает кодировку для целого предложения, в отличии от </a:t>
            </a:r>
            <a:r>
              <a:rPr lang="en-US" sz="1800" dirty="0">
                <a:solidFill>
                  <a:schemeClr val="lt1"/>
                </a:solidFill>
                <a:latin typeface="Calibri"/>
                <a:ea typeface="Calibri"/>
                <a:cs typeface="Calibri"/>
                <a:sym typeface="Calibri"/>
              </a:rPr>
              <a:t>word2vec </a:t>
            </a:r>
            <a:r>
              <a:rPr lang="en-US" sz="1800" dirty="0" err="1">
                <a:solidFill>
                  <a:schemeClr val="lt1"/>
                </a:solidFill>
                <a:latin typeface="Calibri"/>
                <a:ea typeface="Calibri"/>
                <a:cs typeface="Calibri"/>
                <a:sym typeface="Calibri"/>
              </a:rPr>
              <a:t>FastText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и </a:t>
            </a:r>
            <a:r>
              <a:rPr lang="en-US" sz="1800" dirty="0">
                <a:solidFill>
                  <a:schemeClr val="lt1"/>
                </a:solidFill>
                <a:latin typeface="Calibri"/>
                <a:ea typeface="Calibri"/>
                <a:cs typeface="Calibri"/>
                <a:sym typeface="Calibri"/>
              </a:rPr>
              <a:t>TF-IDF</a:t>
            </a:r>
            <a:r>
              <a:rPr lang="ru-RU" sz="1800" dirty="0">
                <a:solidFill>
                  <a:schemeClr val="lt1"/>
                </a:solidFill>
                <a:latin typeface="Calibri"/>
                <a:ea typeface="Calibri"/>
                <a:cs typeface="Calibri"/>
                <a:sym typeface="Calibri"/>
              </a:rPr>
              <a:t>, что позволяет проверить корреляцию между контектом и общим вопросом.</a:t>
            </a:r>
            <a:endParaRPr lang="ru-RU" sz="1400" b="0" i="0" u="none" strike="noStrike" cap="none" dirty="0">
              <a:solidFill>
                <a:srgbClr val="000000"/>
              </a:solidFill>
              <a:latin typeface="Arial"/>
              <a:ea typeface="Arial"/>
              <a:cs typeface="Arial"/>
              <a:sym typeface="Arial"/>
            </a:endParaRPr>
          </a:p>
        </p:txBody>
      </p:sp>
      <p:pic>
        <p:nvPicPr>
          <p:cNvPr id="11" name="Picture 10" descr="Diagram&#10;&#10;Description automatically generated">
            <a:extLst>
              <a:ext uri="{FF2B5EF4-FFF2-40B4-BE49-F238E27FC236}">
                <a16:creationId xmlns:a16="http://schemas.microsoft.com/office/drawing/2014/main" id="{6F411CAD-BCF4-E1D0-7A95-210A2CC19D9F}"/>
              </a:ext>
            </a:extLst>
          </p:cNvPr>
          <p:cNvPicPr>
            <a:picLocks noChangeAspect="1"/>
          </p:cNvPicPr>
          <p:nvPr/>
        </p:nvPicPr>
        <p:blipFill rotWithShape="1">
          <a:blip r:embed="rId3"/>
          <a:srcRect l="2093"/>
          <a:stretch/>
        </p:blipFill>
        <p:spPr>
          <a:xfrm>
            <a:off x="8535575" y="628956"/>
            <a:ext cx="2132425" cy="5975951"/>
          </a:xfrm>
          <a:prstGeom prst="rect">
            <a:avLst/>
          </a:prstGeom>
        </p:spPr>
      </p:pic>
      <p:pic>
        <p:nvPicPr>
          <p:cNvPr id="13" name="Picture 12">
            <a:extLst>
              <a:ext uri="{FF2B5EF4-FFF2-40B4-BE49-F238E27FC236}">
                <a16:creationId xmlns:a16="http://schemas.microsoft.com/office/drawing/2014/main" id="{BCD391D4-3F49-2575-07BB-08DB11F2A9AA}"/>
              </a:ext>
            </a:extLst>
          </p:cNvPr>
          <p:cNvPicPr>
            <a:picLocks noChangeAspect="1"/>
          </p:cNvPicPr>
          <p:nvPr/>
        </p:nvPicPr>
        <p:blipFill rotWithShape="1">
          <a:blip r:embed="rId4"/>
          <a:srcRect r="1838"/>
          <a:stretch/>
        </p:blipFill>
        <p:spPr>
          <a:xfrm>
            <a:off x="620489" y="3241982"/>
            <a:ext cx="3729261" cy="3296930"/>
          </a:xfrm>
          <a:prstGeom prst="rect">
            <a:avLst/>
          </a:prstGeom>
        </p:spPr>
      </p:pic>
      <p:pic>
        <p:nvPicPr>
          <p:cNvPr id="15" name="Picture 14">
            <a:extLst>
              <a:ext uri="{FF2B5EF4-FFF2-40B4-BE49-F238E27FC236}">
                <a16:creationId xmlns:a16="http://schemas.microsoft.com/office/drawing/2014/main" id="{FF6C4883-F0E5-5F70-67D8-516B292DF785}"/>
              </a:ext>
            </a:extLst>
          </p:cNvPr>
          <p:cNvPicPr>
            <a:picLocks noChangeAspect="1"/>
          </p:cNvPicPr>
          <p:nvPr/>
        </p:nvPicPr>
        <p:blipFill rotWithShape="1">
          <a:blip r:embed="rId5"/>
          <a:srcRect l="8692" r="-1"/>
          <a:stretch/>
        </p:blipFill>
        <p:spPr>
          <a:xfrm>
            <a:off x="4349750" y="3241982"/>
            <a:ext cx="3468911" cy="3296930"/>
          </a:xfrm>
          <a:prstGeom prst="rect">
            <a:avLst/>
          </a:prstGeom>
        </p:spPr>
      </p:pic>
    </p:spTree>
    <p:extLst>
      <p:ext uri="{BB962C8B-B14F-4D97-AF65-F5344CB8AC3E}">
        <p14:creationId xmlns:p14="http://schemas.microsoft.com/office/powerpoint/2010/main" val="1523592730"/>
      </p:ext>
    </p:extLst>
  </p:cSld>
  <p:clrMapOvr>
    <a:masterClrMapping/>
  </p:clrMapOvr>
</p:sld>
</file>

<file path=ppt/theme/theme1.xml><?xml version="1.0" encoding="utf-8"?>
<a:theme xmlns:a="http://schemas.openxmlformats.org/drawingml/2006/main" name="IU">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2177</TotalTime>
  <Words>3082</Words>
  <Application>Microsoft Office PowerPoint</Application>
  <PresentationFormat>Widescreen</PresentationFormat>
  <Paragraphs>433</Paragraphs>
  <Slides>29</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Noto Sans</vt:lpstr>
      <vt:lpstr>IU</vt:lpstr>
      <vt:lpstr>Проект 3. Решить задачу DaNetQA / BoolQ</vt:lpstr>
      <vt:lpstr>Цель:  Провести анализ задачи DaNetQA - boolQ для русскоязычного набора данных.  Проанализировать существующие решения и попытаться воспроизвести результат.  Задачи  в рамках сессий:  - изучить набор данных; - изучить существующие решения; - обработать данные; - воспроизвести две модели и обучить их на подготовленном наборе данных; - сравнить полученные результаты.</vt:lpstr>
      <vt:lpstr>Класс задач NLP</vt:lpstr>
      <vt:lpstr>DaNetQA – задача NLP бинарной классификации</vt:lpstr>
      <vt:lpstr>Данные</vt:lpstr>
      <vt:lpstr>Анализ данных</vt:lpstr>
      <vt:lpstr>Очистка данных</vt:lpstr>
      <vt:lpstr> Пример процесса очистки данных</vt:lpstr>
      <vt:lpstr>Семантический анализ данных</vt:lpstr>
      <vt:lpstr>T-SNE Диаграмма</vt:lpstr>
      <vt:lpstr>Кортежи с низкой корреляцией</vt:lpstr>
      <vt:lpstr>Существующие решения</vt:lpstr>
      <vt:lpstr>Encoder + LogisticRegression  для решения задачи DaNetQA</vt:lpstr>
      <vt:lpstr>Fine-Tune (Ru)BERT для решения задачи DaNetQA</vt:lpstr>
      <vt:lpstr>Конфигурация обучения модели</vt:lpstr>
      <vt:lpstr>План проведения экспериментов</vt:lpstr>
      <vt:lpstr>Clean Level = 0: исходные данные </vt:lpstr>
      <vt:lpstr>Clean Level = 1: убираем юникод символы </vt:lpstr>
      <vt:lpstr>Clean Level = 2: переводим в нижний регистр</vt:lpstr>
      <vt:lpstr>Clean Level = 3: удаляем служебные символы и пунктуацию</vt:lpstr>
      <vt:lpstr>Clean Level = 4: удаляем стоп слова</vt:lpstr>
      <vt:lpstr>Clean Level = 5: стемминг</vt:lpstr>
      <vt:lpstr>Выбор лучшей модели</vt:lpstr>
      <vt:lpstr>Мануальная проверка модели. Часть 1 из 3</vt:lpstr>
      <vt:lpstr>Мануальная проверка модели. Часть 2 из 3</vt:lpstr>
      <vt:lpstr>Мануальная проверка модели. Часть 3 из 3</vt:lpstr>
      <vt:lpstr>Возможные улучшения</vt:lpstr>
      <vt:lpstr>Список литературы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Решить задачу DaNetQA / BoolQ</dc:title>
  <dc:creator>Ольга Саетгареева</dc:creator>
  <cp:lastModifiedBy>Леушкин Антон Дмитриевич</cp:lastModifiedBy>
  <cp:revision>18</cp:revision>
  <dcterms:created xsi:type="dcterms:W3CDTF">2018-09-03T06:41:35Z</dcterms:created>
  <dcterms:modified xsi:type="dcterms:W3CDTF">2022-11-12T17:05:58Z</dcterms:modified>
</cp:coreProperties>
</file>